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65" r:id="rId2"/>
    <p:sldId id="266" r:id="rId3"/>
    <p:sldId id="267" r:id="rId4"/>
    <p:sldId id="268" r:id="rId5"/>
    <p:sldId id="270" r:id="rId6"/>
    <p:sldId id="271" r:id="rId7"/>
    <p:sldId id="272" r:id="rId8"/>
    <p:sldId id="274" r:id="rId9"/>
    <p:sldId id="275" r:id="rId10"/>
    <p:sldId id="276" r:id="rId11"/>
    <p:sldId id="339" r:id="rId12"/>
    <p:sldId id="278" r:id="rId13"/>
    <p:sldId id="279" r:id="rId14"/>
    <p:sldId id="280" r:id="rId15"/>
    <p:sldId id="281" r:id="rId16"/>
    <p:sldId id="283" r:id="rId17"/>
    <p:sldId id="282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4" r:id="rId47"/>
    <p:sldId id="316" r:id="rId48"/>
    <p:sldId id="317" r:id="rId49"/>
    <p:sldId id="318" r:id="rId50"/>
    <p:sldId id="319" r:id="rId51"/>
    <p:sldId id="320" r:id="rId52"/>
    <p:sldId id="340" r:id="rId53"/>
    <p:sldId id="341" r:id="rId54"/>
    <p:sldId id="342" r:id="rId55"/>
    <p:sldId id="343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44" r:id="rId67"/>
    <p:sldId id="337" r:id="rId68"/>
    <p:sldId id="338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AEDF1F-4A42-49C4-A6CA-DE8BABCC876D}">
          <p14:sldIdLst>
            <p14:sldId id="265"/>
            <p14:sldId id="266"/>
            <p14:sldId id="267"/>
            <p14:sldId id="268"/>
            <p14:sldId id="270"/>
            <p14:sldId id="271"/>
            <p14:sldId id="272"/>
            <p14:sldId id="274"/>
            <p14:sldId id="275"/>
            <p14:sldId id="276"/>
            <p14:sldId id="339"/>
            <p14:sldId id="278"/>
            <p14:sldId id="279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제목 없는 구역" id="{A420402F-AF34-40A8-BFC0-F275BAED8B20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6"/>
            <p14:sldId id="317"/>
            <p14:sldId id="318"/>
            <p14:sldId id="319"/>
            <p14:sldId id="320"/>
            <p14:sldId id="340"/>
            <p14:sldId id="341"/>
            <p14:sldId id="342"/>
            <p14:sldId id="343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44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05DE4-6614-4E80-8474-82FBCD435F0F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7E837-4C01-4134-A530-0C76F46F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44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/68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80301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3D1DE1-28CE-41AB-B9D4-653B0CC72AE6}"/>
              </a:ext>
            </a:extLst>
          </p:cNvPr>
          <p:cNvGrpSpPr/>
          <p:nvPr userDrawn="1"/>
        </p:nvGrpSpPr>
        <p:grpSpPr>
          <a:xfrm>
            <a:off x="0" y="718291"/>
            <a:ext cx="9122221" cy="98424"/>
            <a:chOff x="215801" y="2564904"/>
            <a:chExt cx="9144000" cy="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F7FE1E2-A831-487E-AE30-0207178647A0}"/>
                </a:ext>
              </a:extLst>
            </p:cNvPr>
            <p:cNvCxnSpPr/>
            <p:nvPr userDrawn="1"/>
          </p:nvCxnSpPr>
          <p:spPr>
            <a:xfrm>
              <a:off x="2555776" y="2564904"/>
              <a:ext cx="2339975" cy="0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B1403F-5FC2-401B-9127-DE7CBC03F786}"/>
                </a:ext>
              </a:extLst>
            </p:cNvPr>
            <p:cNvGrpSpPr/>
            <p:nvPr userDrawn="1"/>
          </p:nvGrpSpPr>
          <p:grpSpPr>
            <a:xfrm>
              <a:off x="215801" y="2564904"/>
              <a:ext cx="9144000" cy="0"/>
              <a:chOff x="0" y="908050"/>
              <a:chExt cx="9144000" cy="0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512ADECF-AA32-43C0-A417-538649F728EF}"/>
                  </a:ext>
                </a:extLst>
              </p:cNvPr>
              <p:cNvCxnSpPr/>
              <p:nvPr userDrawn="1"/>
            </p:nvCxnSpPr>
            <p:spPr>
              <a:xfrm>
                <a:off x="0" y="908050"/>
                <a:ext cx="2339975" cy="0"/>
              </a:xfrm>
              <a:prstGeom prst="line">
                <a:avLst/>
              </a:prstGeom>
              <a:ln w="7620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9FA36FF-66EF-4E09-B9BA-BD6CC0F86081}"/>
                  </a:ext>
                </a:extLst>
              </p:cNvPr>
              <p:cNvCxnSpPr/>
              <p:nvPr userDrawn="1"/>
            </p:nvCxnSpPr>
            <p:spPr>
              <a:xfrm>
                <a:off x="4572000" y="908050"/>
                <a:ext cx="2339975" cy="0"/>
              </a:xfrm>
              <a:prstGeom prst="line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8A599F2-A5FD-487F-A781-6EB4B62CE0D8}"/>
                  </a:ext>
                </a:extLst>
              </p:cNvPr>
              <p:cNvCxnSpPr/>
              <p:nvPr userDrawn="1"/>
            </p:nvCxnSpPr>
            <p:spPr>
              <a:xfrm>
                <a:off x="6804025" y="908050"/>
                <a:ext cx="2339975" cy="0"/>
              </a:xfrm>
              <a:prstGeom prst="line">
                <a:avLst/>
              </a:prstGeom>
              <a:ln w="76200">
                <a:solidFill>
                  <a:schemeClr val="accent5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87429837-B0C3-47C2-BC3E-22D21F34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95131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8">
            <a:extLst>
              <a:ext uri="{FF2B5EF4-FFF2-40B4-BE49-F238E27FC236}">
                <a16:creationId xmlns:a16="http://schemas.microsoft.com/office/drawing/2014/main" id="{5DBBCA99-4144-4CBE-ACD1-F8D25A069A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507527"/>
            <a:ext cx="863600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82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CBD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>
            <a:extLst>
              <a:ext uri="{FF2B5EF4-FFF2-40B4-BE49-F238E27FC236}">
                <a16:creationId xmlns:a16="http://schemas.microsoft.com/office/drawing/2014/main" id="{D1B2EE91-382A-4F41-8EEA-774AE16D2FE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66800" y="430215"/>
            <a:ext cx="7203343" cy="5013986"/>
            <a:chOff x="1906320" y="692035"/>
            <a:chExt cx="7204145" cy="5013837"/>
          </a:xfrm>
        </p:grpSpPr>
        <p:pic>
          <p:nvPicPr>
            <p:cNvPr id="4" name="그림 7" descr="조류, 해변, 해양, 서있는이(가) 표시된 사진&#10;&#10;자동 생성된 설명">
              <a:extLst>
                <a:ext uri="{FF2B5EF4-FFF2-40B4-BE49-F238E27FC236}">
                  <a16:creationId xmlns:a16="http://schemas.microsoft.com/office/drawing/2014/main" id="{FE07ED6E-53F3-4181-B418-A1BF8F44F11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431" y="692035"/>
              <a:ext cx="4421034" cy="50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D6F52C1F-248A-4685-A8E5-577BCBF841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6320" y="738955"/>
              <a:ext cx="4591846" cy="4966917"/>
              <a:chOff x="1906320" y="738955"/>
              <a:chExt cx="4591846" cy="4966917"/>
            </a:xfrm>
          </p:grpSpPr>
          <p:grpSp>
            <p:nvGrpSpPr>
              <p:cNvPr id="6" name="그룹 9">
                <a:extLst>
                  <a:ext uri="{FF2B5EF4-FFF2-40B4-BE49-F238E27FC236}">
                    <a16:creationId xmlns:a16="http://schemas.microsoft.com/office/drawing/2014/main" id="{41FCEA26-B7AF-4004-AECF-AD4F8FEA6B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6320" y="738955"/>
                <a:ext cx="4591846" cy="4245351"/>
                <a:chOff x="1259632" y="453747"/>
                <a:chExt cx="4591846" cy="4245351"/>
              </a:xfrm>
            </p:grpSpPr>
            <p:pic>
              <p:nvPicPr>
                <p:cNvPr id="9" name="그림 11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D92CE65C-A228-470E-8E67-B304A13310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921"/>
                <a:stretch>
                  <a:fillRect/>
                </a:stretch>
              </p:blipFill>
              <p:spPr bwMode="auto">
                <a:xfrm>
                  <a:off x="1259632" y="453747"/>
                  <a:ext cx="2952328" cy="42453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" name="그림 12" descr="개체, 플레이트이(가) 표시된 사진&#10;&#10;자동 생성된 설명">
                  <a:extLst>
                    <a:ext uri="{FF2B5EF4-FFF2-40B4-BE49-F238E27FC236}">
                      <a16:creationId xmlns:a16="http://schemas.microsoft.com/office/drawing/2014/main" id="{29510D61-A5BC-46C6-817B-27562E312A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35830" y="484835"/>
                  <a:ext cx="1515648" cy="10739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D408AB5-EFD4-4FC5-9743-300003A44FB9}"/>
                  </a:ext>
                </a:extLst>
              </p:cNvPr>
              <p:cNvSpPr/>
              <p:nvPr/>
            </p:nvSpPr>
            <p:spPr>
              <a:xfrm>
                <a:off x="1906320" y="4936884"/>
                <a:ext cx="2376752" cy="768327"/>
              </a:xfrm>
              <a:prstGeom prst="rect">
                <a:avLst/>
              </a:prstGeom>
              <a:solidFill>
                <a:srgbClr val="CBD7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/>
              </a:p>
            </p:txBody>
          </p:sp>
        </p:grpSp>
      </p:grpSp>
      <p:sp>
        <p:nvSpPr>
          <p:cNvPr id="8" name="제목 13">
            <a:extLst>
              <a:ext uri="{FF2B5EF4-FFF2-40B4-BE49-F238E27FC236}">
                <a16:creationId xmlns:a16="http://schemas.microsoft.com/office/drawing/2014/main" id="{0899B1BC-1601-44FA-8D39-4FCF6F9A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86" y="5301210"/>
            <a:ext cx="8277371" cy="1125853"/>
          </a:xfrm>
        </p:spPr>
        <p:txBody>
          <a:bodyPr/>
          <a:lstStyle>
            <a:lvl1pPr algn="ctr">
              <a:defRPr sz="40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CF416B-3544-41F7-93FA-A176C1B31C9E}"/>
              </a:ext>
            </a:extLst>
          </p:cNvPr>
          <p:cNvGrpSpPr/>
          <p:nvPr userDrawn="1"/>
        </p:nvGrpSpPr>
        <p:grpSpPr>
          <a:xfrm>
            <a:off x="967154" y="287215"/>
            <a:ext cx="7789984" cy="4565016"/>
            <a:chOff x="967154" y="287215"/>
            <a:chExt cx="7789984" cy="456501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879D72E-2309-4B39-8FCA-226AF5FCF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7154" y="287215"/>
              <a:ext cx="778998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7E94D40-3564-44B9-AD90-0E0B48EEFE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7154" y="4852231"/>
              <a:ext cx="360484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8089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AFB35-CB4E-4874-A078-FBCF96729D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7450" y="1700213"/>
            <a:ext cx="551815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400" dirty="0">
                <a:latin typeface="HY견고딕" pitchFamily="18" charset="-127"/>
                <a:ea typeface="HY견고딕" pitchFamily="18" charset="-127"/>
              </a:rPr>
              <a:t>4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차 산업혁명 시대의 정보통신개론</a:t>
            </a:r>
            <a:endParaRPr kumimoji="0" lang="de-DE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4D8D8-9427-47F9-9450-201EC86CC9BF}"/>
              </a:ext>
            </a:extLst>
          </p:cNvPr>
          <p:cNvSpPr txBox="1"/>
          <p:nvPr userDrawn="1"/>
        </p:nvSpPr>
        <p:spPr>
          <a:xfrm>
            <a:off x="1187450" y="2390775"/>
            <a:ext cx="7135813" cy="1482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6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200" dirty="0" err="1">
                <a:ea typeface="맑은 고딕" pitchFamily="50" charset="-127"/>
              </a:rPr>
              <a:t>한빛아카데미</a:t>
            </a:r>
            <a:r>
              <a:rPr kumimoji="0" lang="ko-KR" altLang="en-US" sz="1200" dirty="0">
                <a:ea typeface="맑은 고딕" pitchFamily="50" charset="-127"/>
              </a:rPr>
              <a:t>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pic>
        <p:nvPicPr>
          <p:cNvPr id="4" name="그림 8">
            <a:extLst>
              <a:ext uri="{FF2B5EF4-FFF2-40B4-BE49-F238E27FC236}">
                <a16:creationId xmlns:a16="http://schemas.microsoft.com/office/drawing/2014/main" id="{87A94A42-13DA-4BAC-B275-BF38303E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76388"/>
            <a:ext cx="863600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2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487E7D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1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08237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45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73" r:id="rId3"/>
    <p:sldLayoutId id="2147483662" r:id="rId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 하드웨어 구성과 기능</a:t>
            </a:r>
            <a:endParaRPr lang="en-US" altLang="ko-KR" dirty="0"/>
          </a:p>
          <a:p>
            <a:pPr lvl="1"/>
            <a:r>
              <a:rPr lang="ko-KR" altLang="en-US" dirty="0"/>
              <a:t>컴퓨터 하드웨어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dirty="0"/>
              <a:t>중앙처리장치</a:t>
            </a:r>
            <a:endParaRPr lang="en-US" altLang="ko-KR" dirty="0"/>
          </a:p>
          <a:p>
            <a:pPr lvl="3"/>
            <a:r>
              <a:rPr lang="ko-KR" altLang="en-US" dirty="0"/>
              <a:t>기억장치</a:t>
            </a:r>
            <a:r>
              <a:rPr lang="en-US" altLang="ko-KR" dirty="0"/>
              <a:t>, </a:t>
            </a:r>
            <a:r>
              <a:rPr lang="ko-KR" altLang="en-US" dirty="0"/>
              <a:t>연산장치</a:t>
            </a:r>
            <a:r>
              <a:rPr lang="en-US" altLang="ko-KR" dirty="0"/>
              <a:t>, </a:t>
            </a:r>
            <a:r>
              <a:rPr lang="ko-KR" altLang="en-US" dirty="0"/>
              <a:t>제어장치</a:t>
            </a:r>
            <a:endParaRPr lang="en-US" altLang="ko-KR" dirty="0"/>
          </a:p>
          <a:p>
            <a:pPr lvl="2"/>
            <a:r>
              <a:rPr lang="ko-KR" altLang="en-US" dirty="0"/>
              <a:t>주변장치</a:t>
            </a:r>
            <a:endParaRPr lang="en-US" altLang="ko-KR" dirty="0"/>
          </a:p>
          <a:p>
            <a:pPr lvl="3"/>
            <a:r>
              <a:rPr lang="ko-KR" altLang="en-US" dirty="0"/>
              <a:t>입력장치</a:t>
            </a:r>
            <a:r>
              <a:rPr lang="en-US" altLang="ko-KR" dirty="0"/>
              <a:t>, </a:t>
            </a:r>
            <a:r>
              <a:rPr lang="ko-KR" altLang="en-US" dirty="0"/>
              <a:t>출력장치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967470"/>
            <a:ext cx="53911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4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 하드웨어 구성과 기능</a:t>
            </a:r>
            <a:endParaRPr lang="en-US" altLang="ko-KR" dirty="0"/>
          </a:p>
          <a:p>
            <a:pPr lvl="1"/>
            <a:r>
              <a:rPr lang="ko-KR" altLang="en-US" dirty="0"/>
              <a:t>중앙처리장치</a:t>
            </a:r>
            <a:endParaRPr lang="en-US" altLang="ko-KR" sz="1200" dirty="0"/>
          </a:p>
          <a:p>
            <a:pPr lvl="2"/>
            <a:r>
              <a:rPr lang="ko-KR" altLang="en-US" dirty="0"/>
              <a:t>연산장치와 제어장치로 구성</a:t>
            </a:r>
            <a:endParaRPr lang="en-US" altLang="ko-KR" dirty="0"/>
          </a:p>
          <a:p>
            <a:pPr lvl="2"/>
            <a:r>
              <a:rPr lang="ko-KR" altLang="en-US" dirty="0"/>
              <a:t>연산장치</a:t>
            </a:r>
            <a:endParaRPr lang="en-US" altLang="ko-KR" dirty="0"/>
          </a:p>
          <a:p>
            <a:pPr lvl="3"/>
            <a:r>
              <a:rPr lang="ko-KR" altLang="en-US" dirty="0"/>
              <a:t>	프로그램에 따라 계산을 처리하는 산술 연산과 비교</a:t>
            </a:r>
            <a:r>
              <a:rPr lang="en-US" altLang="ko-KR" dirty="0"/>
              <a:t>·</a:t>
            </a:r>
            <a:r>
              <a:rPr lang="ko-KR" altLang="en-US" dirty="0"/>
              <a:t>판단을 처리하는 논리 연산을 실행</a:t>
            </a:r>
            <a:endParaRPr lang="en-US" altLang="ko-KR" dirty="0"/>
          </a:p>
          <a:p>
            <a:pPr lvl="2"/>
            <a:r>
              <a:rPr lang="ko-KR" altLang="en-US" dirty="0"/>
              <a:t>제어장치</a:t>
            </a:r>
            <a:endParaRPr lang="en-US" altLang="ko-KR" dirty="0"/>
          </a:p>
          <a:p>
            <a:pPr lvl="3"/>
            <a:r>
              <a:rPr lang="ko-KR" altLang="en-US" dirty="0"/>
              <a:t>컴퓨터의 각 장치에 작업을	 처리하는 순서를 지시</a:t>
            </a:r>
            <a:endParaRPr lang="en-US" altLang="ko-KR" dirty="0"/>
          </a:p>
          <a:p>
            <a:pPr lvl="3"/>
            <a:r>
              <a:rPr lang="ko-KR" altLang="en-US" dirty="0"/>
              <a:t>주기억장치에서 데이터를 가져와 실행명령을 해석하여 제어 신호를 생성</a:t>
            </a:r>
            <a:endParaRPr lang="en-US" altLang="ko-KR" dirty="0"/>
          </a:p>
          <a:p>
            <a:pPr lvl="3"/>
            <a:r>
              <a:rPr lang="ko-KR" altLang="en-US" dirty="0"/>
              <a:t>결과에 따라 입출력 장치</a:t>
            </a:r>
            <a:r>
              <a:rPr lang="en-US" altLang="ko-KR" dirty="0"/>
              <a:t>, </a:t>
            </a:r>
            <a:r>
              <a:rPr lang="ko-KR" altLang="en-US" dirty="0"/>
              <a:t>주기억장치</a:t>
            </a:r>
            <a:r>
              <a:rPr lang="en-US" altLang="ko-KR" dirty="0"/>
              <a:t>(</a:t>
            </a:r>
            <a:r>
              <a:rPr lang="ko-KR" altLang="en-US" dirty="0"/>
              <a:t>메모리</a:t>
            </a:r>
            <a:r>
              <a:rPr lang="en-US" altLang="ko-KR" dirty="0"/>
              <a:t>), </a:t>
            </a:r>
            <a:r>
              <a:rPr lang="ko-KR" altLang="en-US" dirty="0"/>
              <a:t>보조기억장치 등의 실행을 제어</a:t>
            </a:r>
            <a:endParaRPr lang="en-US" altLang="ko-KR" dirty="0"/>
          </a:p>
          <a:p>
            <a:pPr lvl="3"/>
            <a:r>
              <a:rPr lang="ko-KR" altLang="en-US" dirty="0"/>
              <a:t>시스템 전체에서 정확하게 수행되도록 통제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</p:spTree>
    <p:extLst>
      <p:ext uri="{BB962C8B-B14F-4D97-AF65-F5344CB8AC3E}">
        <p14:creationId xmlns:p14="http://schemas.microsoft.com/office/powerpoint/2010/main" val="423599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 하드웨어 구성과 기능</a:t>
            </a:r>
            <a:endParaRPr lang="en-US" altLang="ko-KR" dirty="0"/>
          </a:p>
          <a:p>
            <a:pPr lvl="1"/>
            <a:r>
              <a:rPr lang="ko-KR" altLang="en-US" dirty="0"/>
              <a:t>주기억장치</a:t>
            </a:r>
            <a:endParaRPr lang="en-US" altLang="ko-KR" dirty="0"/>
          </a:p>
          <a:p>
            <a:pPr lvl="2"/>
            <a:r>
              <a:rPr lang="ko-KR" altLang="en-US" dirty="0"/>
              <a:t>수행 중인 프로그램과 필요한 데이터를 저장</a:t>
            </a:r>
            <a:endParaRPr lang="en-US" altLang="ko-KR" dirty="0"/>
          </a:p>
          <a:p>
            <a:pPr lvl="2"/>
            <a:r>
              <a:rPr lang="ko-KR" altLang="en-US" dirty="0"/>
              <a:t>매체로 자기 코어</a:t>
            </a:r>
            <a:r>
              <a:rPr lang="en-US" altLang="ko-KR" dirty="0"/>
              <a:t>, </a:t>
            </a:r>
            <a:r>
              <a:rPr lang="ko-KR" altLang="en-US" dirty="0"/>
              <a:t>반도체 소자를 사용</a:t>
            </a:r>
            <a:endParaRPr lang="en-US" altLang="ko-KR" dirty="0"/>
          </a:p>
          <a:p>
            <a:pPr lvl="2"/>
            <a:r>
              <a:rPr lang="ko-KR" altLang="en-US" dirty="0"/>
              <a:t>용량에 제한 있음</a:t>
            </a:r>
            <a:endParaRPr lang="en-US" altLang="ko-KR" dirty="0"/>
          </a:p>
          <a:p>
            <a:pPr lvl="2"/>
            <a:r>
              <a:rPr lang="ko-KR" altLang="en-US" dirty="0"/>
              <a:t>롬</a:t>
            </a:r>
            <a:r>
              <a:rPr lang="en-US" altLang="ko-KR" dirty="0"/>
              <a:t>(ROM)</a:t>
            </a:r>
          </a:p>
          <a:p>
            <a:pPr lvl="3"/>
            <a:r>
              <a:rPr lang="ko-KR" altLang="en-US" dirty="0"/>
              <a:t>읽기만 가능한 비휘발성</a:t>
            </a:r>
            <a:r>
              <a:rPr lang="en-US" altLang="ko-KR" sz="600" dirty="0"/>
              <a:t> </a:t>
            </a:r>
            <a:r>
              <a:rPr lang="ko-KR" altLang="en-US" dirty="0"/>
              <a:t>기억 소자</a:t>
            </a:r>
            <a:endParaRPr lang="en-US" altLang="ko-KR" dirty="0"/>
          </a:p>
          <a:p>
            <a:pPr lvl="2"/>
            <a:r>
              <a:rPr lang="ko-KR" altLang="en-US" dirty="0" smtClean="0"/>
              <a:t>램</a:t>
            </a:r>
            <a:r>
              <a:rPr lang="en-US" altLang="ko-KR" dirty="0" smtClean="0"/>
              <a:t>(</a:t>
            </a:r>
            <a:r>
              <a:rPr lang="en-US" altLang="ko-KR" dirty="0"/>
              <a:t>RAM)</a:t>
            </a:r>
          </a:p>
          <a:p>
            <a:pPr lvl="3"/>
            <a:r>
              <a:rPr lang="ko-KR" altLang="en-US" dirty="0"/>
              <a:t>읽기와 쓰기가 모두 가능한	 휘발성</a:t>
            </a:r>
            <a:r>
              <a:rPr lang="en-US" altLang="ko-KR" dirty="0"/>
              <a:t> </a:t>
            </a:r>
            <a:r>
              <a:rPr lang="ko-KR" altLang="en-US" dirty="0"/>
              <a:t>기억 소자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0A131751-645E-4B1F-8604-B0AE09A54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91" y="4268703"/>
            <a:ext cx="4428419" cy="19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9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 하드웨어 구성과 기능</a:t>
            </a:r>
            <a:endParaRPr lang="en-US" altLang="ko-KR" dirty="0"/>
          </a:p>
          <a:p>
            <a:pPr lvl="1"/>
            <a:r>
              <a:rPr lang="ko-KR" altLang="en-US" dirty="0"/>
              <a:t>보조기억장치</a:t>
            </a:r>
            <a:endParaRPr lang="en-US" altLang="ko-KR" dirty="0"/>
          </a:p>
          <a:p>
            <a:pPr lvl="2"/>
            <a:r>
              <a:rPr lang="ko-KR" altLang="en-US" dirty="0"/>
              <a:t>하드디스크</a:t>
            </a:r>
            <a:endParaRPr lang="en-US" altLang="ko-KR" dirty="0"/>
          </a:p>
          <a:p>
            <a:pPr lvl="3"/>
            <a:r>
              <a:rPr lang="ko-KR" altLang="en-US" dirty="0"/>
              <a:t>알루미늄 또는 플라스틱판의 표면에 자기 물질을 얇게 입힌 것</a:t>
            </a:r>
            <a:endParaRPr lang="en-US" altLang="ko-KR" dirty="0"/>
          </a:p>
          <a:p>
            <a:pPr lvl="3"/>
            <a:r>
              <a:rPr lang="en-US" altLang="ko-KR" dirty="0"/>
              <a:t>	</a:t>
            </a:r>
            <a:r>
              <a:rPr lang="ko-KR" altLang="en-US" dirty="0"/>
              <a:t>사용하려면 처음에 파티션을 만들고 포맷해야 함</a:t>
            </a:r>
            <a:endParaRPr lang="en-US" altLang="ko-KR" dirty="0"/>
          </a:p>
          <a:p>
            <a:pPr lvl="2"/>
            <a:r>
              <a:rPr lang="en-US" altLang="ko-KR" dirty="0"/>
              <a:t>CD</a:t>
            </a:r>
            <a:r>
              <a:rPr lang="en-US" altLang="ko-KR" sz="1000" dirty="0"/>
              <a:t> </a:t>
            </a:r>
            <a:r>
              <a:rPr lang="en-US" altLang="ko-KR" dirty="0"/>
              <a:t>/ DVD </a:t>
            </a:r>
            <a:endParaRPr lang="en-US" altLang="ko-KR" sz="1000" dirty="0"/>
          </a:p>
          <a:p>
            <a:pPr lvl="3"/>
            <a:r>
              <a:rPr lang="ko-KR" altLang="en-US" dirty="0"/>
              <a:t>레이저 광선을 투사하여 반사되는 빛을	읽어 자료를	해독한 후 처리하는 방식을 사용</a:t>
            </a:r>
            <a:endParaRPr lang="en-US" altLang="ko-KR" dirty="0"/>
          </a:p>
          <a:p>
            <a:pPr lvl="3"/>
            <a:r>
              <a:rPr lang="en-US" altLang="ko-KR" dirty="0"/>
              <a:t>DVD</a:t>
            </a:r>
            <a:r>
              <a:rPr lang="ko-KR" altLang="en-US" dirty="0"/>
              <a:t>는 </a:t>
            </a:r>
            <a:r>
              <a:rPr lang="en-US" altLang="ko-KR" dirty="0"/>
              <a:t>CD</a:t>
            </a:r>
            <a:r>
              <a:rPr lang="ko-KR" altLang="en-US" dirty="0"/>
              <a:t>에서 더 발전한 형태의 저장매체</a:t>
            </a:r>
            <a:endParaRPr lang="en-US" altLang="ko-KR" dirty="0"/>
          </a:p>
          <a:p>
            <a:pPr lvl="3"/>
            <a:r>
              <a:rPr lang="ko-KR" altLang="en-US" dirty="0"/>
              <a:t>저장하는 형식이 다르며 용량이 더 큼</a:t>
            </a:r>
            <a:endParaRPr lang="en-US" altLang="ko-KR" dirty="0"/>
          </a:p>
          <a:p>
            <a:pPr lvl="3"/>
            <a:r>
              <a:rPr lang="ko-KR" altLang="en-US" dirty="0"/>
              <a:t>컴퓨터의 정보 저장매체로	발전</a:t>
            </a:r>
            <a:endParaRPr lang="en-US" altLang="ko-KR" dirty="0"/>
          </a:p>
          <a:p>
            <a:pPr lvl="2"/>
            <a:r>
              <a:rPr lang="en-US" altLang="ko-KR" dirty="0"/>
              <a:t>USB </a:t>
            </a:r>
            <a:endParaRPr lang="en-US" altLang="ko-KR" sz="1000" dirty="0"/>
          </a:p>
          <a:p>
            <a:pPr lvl="3"/>
            <a:r>
              <a:rPr lang="ko-KR" altLang="en-US" dirty="0"/>
              <a:t>	컴퓨터와 주변 기기를 연결하는 데 사용하는 입출력 장치</a:t>
            </a:r>
            <a:endParaRPr lang="en-US" altLang="ko-KR" dirty="0"/>
          </a:p>
          <a:p>
            <a:pPr lvl="3"/>
            <a:r>
              <a:rPr lang="ko-KR" altLang="en-US" dirty="0"/>
              <a:t>	휴대하기</a:t>
            </a:r>
            <a:r>
              <a:rPr lang="en-US" altLang="ko-KR" dirty="0"/>
              <a:t> </a:t>
            </a:r>
            <a:r>
              <a:rPr lang="ko-KR" altLang="en-US" dirty="0"/>
              <a:t>편하고 용도</a:t>
            </a:r>
            <a:r>
              <a:rPr lang="en-US" altLang="ko-KR" dirty="0"/>
              <a:t>,</a:t>
            </a:r>
            <a:r>
              <a:rPr lang="ko-KR" altLang="en-US" dirty="0"/>
              <a:t>모양 또한 다양함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147466-7091-4D02-87CF-DC8D496ED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949" y="4857300"/>
            <a:ext cx="4434102" cy="16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 하드웨어 구성과 기능</a:t>
            </a:r>
            <a:endParaRPr lang="en-US" altLang="ko-KR" dirty="0"/>
          </a:p>
          <a:p>
            <a:pPr lvl="1"/>
            <a:r>
              <a:rPr lang="ko-KR" altLang="en-US" dirty="0"/>
              <a:t>입출력 장치</a:t>
            </a:r>
            <a:endParaRPr lang="en-US" altLang="ko-KR" dirty="0"/>
          </a:p>
          <a:p>
            <a:pPr lvl="2"/>
            <a:r>
              <a:rPr lang="ko-KR" altLang="en-US" dirty="0"/>
              <a:t>입력장치</a:t>
            </a:r>
            <a:endParaRPr lang="en-US" altLang="ko-KR" dirty="0"/>
          </a:p>
          <a:p>
            <a:pPr lvl="3"/>
            <a:r>
              <a:rPr lang="ko-KR" altLang="en-US" dirty="0"/>
              <a:t> 컴퓨터가 처리하는 명령이나 데이터를	컴퓨터 내부로 읽어 들이는 역할</a:t>
            </a:r>
            <a:endParaRPr lang="en-US" altLang="ko-KR" dirty="0"/>
          </a:p>
          <a:p>
            <a:pPr lvl="3"/>
            <a:r>
              <a:rPr lang="ko-KR" altLang="en-US" dirty="0"/>
              <a:t>키보드와 마우스</a:t>
            </a:r>
            <a:r>
              <a:rPr lang="en-US" altLang="ko-KR" dirty="0"/>
              <a:t>,</a:t>
            </a:r>
            <a:r>
              <a:rPr lang="ko-KR" altLang="en-US" dirty="0"/>
              <a:t> 스캐너</a:t>
            </a:r>
            <a:r>
              <a:rPr lang="en-US" altLang="ko-KR" dirty="0"/>
              <a:t>,</a:t>
            </a:r>
            <a:r>
              <a:rPr lang="ko-KR" altLang="en-US" dirty="0"/>
              <a:t>태블릿 등</a:t>
            </a:r>
            <a:endParaRPr lang="en-US" altLang="ko-KR" dirty="0"/>
          </a:p>
          <a:p>
            <a:pPr lvl="3"/>
            <a:r>
              <a:rPr lang="en-US" altLang="ko-KR" dirty="0"/>
              <a:t>OMR(</a:t>
            </a:r>
            <a:r>
              <a:rPr lang="ko-KR" altLang="en-US" dirty="0"/>
              <a:t>광학 마크 판독기</a:t>
            </a:r>
            <a:r>
              <a:rPr lang="en-US" altLang="ko-KR" dirty="0"/>
              <a:t>), OCR(</a:t>
            </a:r>
            <a:r>
              <a:rPr lang="ko-KR" altLang="en-US" dirty="0"/>
              <a:t>광학 문자 판독기</a:t>
            </a:r>
            <a:r>
              <a:rPr lang="en-US" altLang="ko-KR" dirty="0"/>
              <a:t>), MICR(</a:t>
            </a:r>
            <a:r>
              <a:rPr lang="ko-KR" altLang="en-US" dirty="0"/>
              <a:t>자기 잉크 문자 판독기</a:t>
            </a:r>
            <a:r>
              <a:rPr lang="en-US" altLang="ko-KR" dirty="0"/>
              <a:t>), </a:t>
            </a:r>
            <a:r>
              <a:rPr lang="ko-KR" altLang="en-US" dirty="0"/>
              <a:t>바코드 판독기</a:t>
            </a:r>
            <a:r>
              <a:rPr lang="en-US" altLang="ko-KR" sz="800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출력장치</a:t>
            </a:r>
            <a:endParaRPr lang="en-US" altLang="ko-KR" dirty="0"/>
          </a:p>
          <a:p>
            <a:pPr lvl="3"/>
            <a:r>
              <a:rPr lang="ko-KR" altLang="en-US" dirty="0"/>
              <a:t>프로그램 순서에 따라 모든 실행을 마친 후 처리 결과를 사용자에게 보여주는 장치</a:t>
            </a:r>
            <a:endParaRPr lang="en-US" altLang="ko-KR" dirty="0"/>
          </a:p>
          <a:p>
            <a:pPr lvl="3"/>
            <a:r>
              <a:rPr lang="ko-KR" altLang="en-US" dirty="0"/>
              <a:t>모니터와 프린터를 주로 사용</a:t>
            </a:r>
            <a:endParaRPr lang="en-US" altLang="ko-KR" dirty="0"/>
          </a:p>
          <a:p>
            <a:pPr lvl="3"/>
            <a:r>
              <a:rPr lang="ko-KR" altLang="en-US" dirty="0"/>
              <a:t>플로터는 설계도면 등을 출력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71D35D-2653-445D-9516-C030DB4DC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67" y="3541088"/>
            <a:ext cx="4279553" cy="29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7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부울</a:t>
            </a:r>
            <a:r>
              <a:rPr lang="ko-KR" altLang="en-US" dirty="0"/>
              <a:t> 대수의 개념과 연산</a:t>
            </a:r>
            <a:endParaRPr lang="en-US" altLang="ko-KR" dirty="0"/>
          </a:p>
          <a:p>
            <a:pPr lvl="1"/>
            <a:r>
              <a:rPr lang="ko-KR" altLang="en-US" dirty="0" err="1"/>
              <a:t>부울</a:t>
            </a:r>
            <a:r>
              <a:rPr lang="ko-KR" altLang="en-US" dirty="0"/>
              <a:t> 대수</a:t>
            </a:r>
            <a:endParaRPr lang="en-US" altLang="ko-KR" sz="1200" dirty="0"/>
          </a:p>
          <a:p>
            <a:pPr lvl="2"/>
            <a:r>
              <a:rPr lang="ko-KR" altLang="en-US" dirty="0"/>
              <a:t>하나의 명제가 참</a:t>
            </a:r>
            <a:r>
              <a:rPr lang="en-US" altLang="ko-KR" dirty="0"/>
              <a:t>(1) </a:t>
            </a:r>
            <a:r>
              <a:rPr lang="ko-KR" altLang="en-US" dirty="0"/>
              <a:t>또는 거짓</a:t>
            </a:r>
            <a:r>
              <a:rPr lang="en-US" altLang="ko-KR" dirty="0"/>
              <a:t>(0)</a:t>
            </a:r>
            <a:r>
              <a:rPr lang="ko-KR" altLang="en-US" dirty="0"/>
              <a:t>인가를 판단하는 데 사용되는 수학적인 방법</a:t>
            </a:r>
            <a:endParaRPr lang="en-US" altLang="ko-KR" dirty="0"/>
          </a:p>
          <a:p>
            <a:pPr lvl="2"/>
            <a:r>
              <a:rPr lang="ko-KR" altLang="en-US" dirty="0"/>
              <a:t>원소집합 </a:t>
            </a:r>
            <a:r>
              <a:rPr lang="en-US" altLang="ko-KR" dirty="0"/>
              <a:t>{0, 1}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연산자는 </a:t>
            </a:r>
            <a:r>
              <a:rPr lang="en-US" altLang="ko-KR" dirty="0"/>
              <a:t>AND(*), OR(+), NOT(′)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CD728B9-3DA3-4CC6-B6E5-B7311335B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91" y="2557098"/>
            <a:ext cx="6159107" cy="33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3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 논리회로의 개념과 연산</a:t>
            </a:r>
          </a:p>
          <a:p>
            <a:pPr lvl="1"/>
            <a:r>
              <a:rPr lang="ko-KR" altLang="en-US" dirty="0"/>
              <a:t>논리회로</a:t>
            </a:r>
            <a:endParaRPr lang="en-US" altLang="ko-KR" dirty="0"/>
          </a:p>
          <a:p>
            <a:pPr lvl="2"/>
            <a:r>
              <a:rPr lang="ko-KR" altLang="en-US" dirty="0"/>
              <a:t>디지털 정보 입력을 디지털 신호 </a:t>
            </a:r>
            <a:r>
              <a:rPr lang="en-US" altLang="ko-KR" dirty="0"/>
              <a:t>0,1</a:t>
            </a:r>
            <a:r>
              <a:rPr lang="ko-KR" altLang="en-US" dirty="0"/>
              <a:t>로 출력</a:t>
            </a:r>
            <a:endParaRPr lang="en-US" altLang="ko-KR" dirty="0"/>
          </a:p>
          <a:p>
            <a:pPr lvl="2"/>
            <a:r>
              <a:rPr lang="ko-KR" altLang="en-US" dirty="0"/>
              <a:t>기본 게이트 </a:t>
            </a:r>
            <a:r>
              <a:rPr lang="en-US" altLang="ko-KR" dirty="0"/>
              <a:t>AND, OR, NOT </a:t>
            </a:r>
            <a:r>
              <a:rPr lang="ko-KR" altLang="en-US" dirty="0"/>
              <a:t>게이트를 조합하여 구성</a:t>
            </a:r>
            <a:endParaRPr lang="en-US" altLang="ko-KR" dirty="0"/>
          </a:p>
          <a:p>
            <a:pPr lvl="2"/>
            <a:r>
              <a:rPr lang="ko-KR" altLang="en-US" dirty="0"/>
              <a:t>범용 게이트 </a:t>
            </a:r>
            <a:r>
              <a:rPr lang="en-US" altLang="ko-KR" dirty="0"/>
              <a:t>NAND, NOR </a:t>
            </a:r>
            <a:r>
              <a:rPr lang="ko-KR" altLang="en-US" dirty="0"/>
              <a:t>게이트는 트랜지스터로 제조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조합 논리회로 </a:t>
            </a:r>
            <a:endParaRPr lang="en-US" altLang="ko-KR" dirty="0"/>
          </a:p>
          <a:p>
            <a:pPr lvl="3"/>
            <a:r>
              <a:rPr lang="ko-KR" altLang="en-US" dirty="0"/>
              <a:t>	</a:t>
            </a:r>
            <a:r>
              <a:rPr lang="en-US" altLang="ko-KR" dirty="0"/>
              <a:t>8</a:t>
            </a:r>
            <a:r>
              <a:rPr lang="ko-KR" altLang="en-US" dirty="0"/>
              <a:t>개 논리  게이트의 조합으로 이루어진	회로</a:t>
            </a:r>
            <a:endParaRPr lang="en-US" altLang="ko-KR" dirty="0"/>
          </a:p>
          <a:p>
            <a:pPr lvl="3"/>
            <a:r>
              <a:rPr lang="ko-KR" altLang="en-US" dirty="0"/>
              <a:t>입력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	조합에 의해	출력이 결정	</a:t>
            </a:r>
            <a:endParaRPr lang="en-US" altLang="ko-KR" dirty="0"/>
          </a:p>
          <a:p>
            <a:pPr lvl="2"/>
            <a:r>
              <a:rPr lang="ko-KR" altLang="en-US" dirty="0"/>
              <a:t>순차 논리회로</a:t>
            </a:r>
            <a:endParaRPr lang="en-US" altLang="ko-KR" dirty="0"/>
          </a:p>
          <a:p>
            <a:pPr lvl="3"/>
            <a:r>
              <a:rPr lang="ko-KR" altLang="en-US" dirty="0"/>
              <a:t> 저장 능력이 있는 </a:t>
            </a:r>
            <a:r>
              <a:rPr lang="ko-KR" altLang="en-US" dirty="0" err="1"/>
              <a:t>플립플롭과</a:t>
            </a:r>
            <a:r>
              <a:rPr lang="ko-KR" altLang="en-US" dirty="0"/>
              <a:t> 게이트를 서로 연결하여 구성</a:t>
            </a:r>
            <a:endParaRPr lang="en-US" altLang="ko-KR" dirty="0"/>
          </a:p>
          <a:p>
            <a:pPr lvl="2"/>
            <a:r>
              <a:rPr lang="ko-KR" altLang="en-US" dirty="0"/>
              <a:t>플립플롭</a:t>
            </a:r>
            <a:endParaRPr lang="en-US" altLang="ko-KR" dirty="0"/>
          </a:p>
          <a:p>
            <a:pPr lvl="3"/>
            <a:r>
              <a:rPr lang="ko-KR" altLang="en-US" dirty="0"/>
              <a:t>두 가지 상태로만 변하는 전자회로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dirty="0"/>
              <a:t>레지스터</a:t>
            </a:r>
            <a:endParaRPr lang="en-US" altLang="ko-KR" dirty="0"/>
          </a:p>
          <a:p>
            <a:pPr lvl="3"/>
            <a:r>
              <a:rPr lang="ko-KR" altLang="en-US" dirty="0"/>
              <a:t>	여러 개의 </a:t>
            </a:r>
            <a:r>
              <a:rPr lang="ko-KR" altLang="en-US" dirty="0" err="1"/>
              <a:t>플립플롭을</a:t>
            </a:r>
            <a:r>
              <a:rPr lang="ko-KR" altLang="en-US" dirty="0"/>
              <a:t> 상호 연결하고</a:t>
            </a:r>
            <a:r>
              <a:rPr lang="en-US" altLang="ko-KR" dirty="0"/>
              <a:t>, </a:t>
            </a:r>
            <a:r>
              <a:rPr lang="ko-KR" altLang="en-US" dirty="0"/>
              <a:t>입출력 시점을	제어할 수 있는 조합 논리회로를 결선하여 회로를 구성하며</a:t>
            </a:r>
            <a:r>
              <a:rPr lang="en-US" altLang="ko-KR" dirty="0"/>
              <a:t>,	</a:t>
            </a:r>
            <a:r>
              <a:rPr lang="ko-KR" altLang="en-US" dirty="0"/>
              <a:t>일정 자리 수의 </a:t>
            </a:r>
            <a:r>
              <a:rPr lang="en-US" altLang="ko-KR" dirty="0"/>
              <a:t>2</a:t>
            </a:r>
            <a:r>
              <a:rPr lang="ko-KR" altLang="en-US" dirty="0"/>
              <a:t>진수를 저장할 수 있는	회로</a:t>
            </a:r>
            <a:endParaRPr lang="en-US" altLang="ko-KR" dirty="0"/>
          </a:p>
          <a:p>
            <a:pPr lvl="3"/>
            <a:endParaRPr lang="en-US" altLang="ko-KR" b="1" dirty="0"/>
          </a:p>
          <a:p>
            <a:pPr lvl="2"/>
            <a:endParaRPr lang="en-US" altLang="ko-KR" sz="1000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40A979-7589-4703-A307-0529EED7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211" y="1392249"/>
            <a:ext cx="3317711" cy="36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00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기본 논리회로와 논리 게이트</a:t>
            </a:r>
            <a:endParaRPr lang="en-US" altLang="ko-KR" dirty="0"/>
          </a:p>
          <a:p>
            <a:pPr lvl="1"/>
            <a:r>
              <a:rPr lang="ko-KR" altLang="en-US" dirty="0"/>
              <a:t>기본 논리회로</a:t>
            </a:r>
            <a:r>
              <a:rPr lang="en-US" altLang="ko-KR" sz="1200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논리 게이트</a:t>
            </a:r>
            <a:endParaRPr lang="en-US" altLang="ko-KR" sz="1200" dirty="0"/>
          </a:p>
          <a:p>
            <a:pPr lvl="2"/>
            <a:r>
              <a:rPr lang="ko-KR" altLang="en-US" dirty="0"/>
              <a:t>논리합</a:t>
            </a:r>
            <a:r>
              <a:rPr lang="en-US" altLang="ko-KR" dirty="0"/>
              <a:t>(OR), </a:t>
            </a:r>
            <a:r>
              <a:rPr lang="ko-KR" altLang="en-US" dirty="0"/>
              <a:t>논리곱</a:t>
            </a:r>
            <a:r>
              <a:rPr lang="en-US" altLang="ko-KR" dirty="0"/>
              <a:t>(AND), </a:t>
            </a:r>
            <a:r>
              <a:rPr lang="ko-KR" altLang="en-US" dirty="0"/>
              <a:t>논리부정</a:t>
            </a:r>
            <a:r>
              <a:rPr lang="en-US" altLang="ko-KR" dirty="0"/>
              <a:t>(NOT) </a:t>
            </a:r>
            <a:r>
              <a:rPr lang="ko-KR" altLang="en-US" dirty="0"/>
              <a:t>등의 연산을 실행하기 위한 회로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 이상의 입력 단자와 </a:t>
            </a:r>
            <a:r>
              <a:rPr lang="en-US" altLang="ko-KR" dirty="0"/>
              <a:t>1</a:t>
            </a:r>
            <a:r>
              <a:rPr lang="ko-KR" altLang="en-US" dirty="0"/>
              <a:t>개의 출력 단자로 구성되어 </a:t>
            </a:r>
            <a:r>
              <a:rPr lang="en-US" altLang="ko-KR" dirty="0"/>
              <a:t>2</a:t>
            </a:r>
            <a:r>
              <a:rPr lang="ko-KR" altLang="en-US" dirty="0"/>
              <a:t>진 데이터를 다룸</a:t>
            </a:r>
            <a:endParaRPr lang="en-US" altLang="ko-KR" dirty="0"/>
          </a:p>
          <a:p>
            <a:pPr lvl="2"/>
            <a:r>
              <a:rPr lang="ko-KR" altLang="en-US" dirty="0"/>
              <a:t>하나 이상의 입력을 받아	결과를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로 출력</a:t>
            </a:r>
            <a:endParaRPr lang="en-US" altLang="ko-KR" dirty="0"/>
          </a:p>
          <a:p>
            <a:pPr marL="357188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588EC1-2113-4D19-877C-A3349F4E1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07" y="3116334"/>
            <a:ext cx="6395422" cy="28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2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기본 논리회로와 논리 게이트</a:t>
            </a:r>
            <a:endParaRPr lang="en-US" altLang="ko-KR" dirty="0"/>
          </a:p>
          <a:p>
            <a:pPr lvl="1"/>
            <a:r>
              <a:rPr lang="en-US" altLang="ko-KR" dirty="0"/>
              <a:t>AND(</a:t>
            </a:r>
            <a:r>
              <a:rPr lang="ko-KR" altLang="en-US" dirty="0"/>
              <a:t>논리곱</a:t>
            </a:r>
            <a:r>
              <a:rPr lang="en-US" altLang="ko-KR" dirty="0"/>
              <a:t>) </a:t>
            </a:r>
            <a:r>
              <a:rPr lang="ko-KR" altLang="en-US" dirty="0"/>
              <a:t>게이트</a:t>
            </a:r>
            <a:endParaRPr lang="en-US" altLang="ko-KR" dirty="0"/>
          </a:p>
          <a:p>
            <a:pPr lvl="3"/>
            <a:r>
              <a:rPr lang="ko-KR" altLang="en-US" dirty="0"/>
              <a:t>모든 입력이 </a:t>
            </a:r>
            <a:r>
              <a:rPr lang="en-US" altLang="ko-KR" dirty="0"/>
              <a:t>1</a:t>
            </a:r>
            <a:r>
              <a:rPr lang="ko-KR" altLang="en-US" dirty="0"/>
              <a:t>일 때 출력이 </a:t>
            </a:r>
            <a:r>
              <a:rPr lang="en-US" altLang="ko-KR" dirty="0"/>
              <a:t>1</a:t>
            </a:r>
            <a:r>
              <a:rPr lang="ko-KR" altLang="en-US" dirty="0"/>
              <a:t>이 되고 하나 이상의 </a:t>
            </a:r>
            <a:endParaRPr lang="en-US" altLang="ko-KR" dirty="0"/>
          </a:p>
          <a:p>
            <a:pPr marL="720725" lvl="3" indent="0">
              <a:buNone/>
            </a:pPr>
            <a:r>
              <a:rPr lang="en-US" altLang="ko-KR" dirty="0"/>
              <a:t>    0</a:t>
            </a:r>
            <a:r>
              <a:rPr lang="ko-KR" altLang="en-US" dirty="0"/>
              <a:t>이 입력되면</a:t>
            </a:r>
            <a:r>
              <a:rPr lang="en-US" altLang="ko-KR" dirty="0"/>
              <a:t> </a:t>
            </a:r>
            <a:r>
              <a:rPr lang="ko-KR" altLang="en-US" dirty="0"/>
              <a:t>출력은 </a:t>
            </a:r>
            <a:r>
              <a:rPr lang="en-US" altLang="ko-KR" dirty="0"/>
              <a:t>0 </a:t>
            </a:r>
            <a:r>
              <a:rPr lang="ko-KR" altLang="en-US" dirty="0"/>
              <a:t>이 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OR(</a:t>
            </a:r>
            <a:r>
              <a:rPr lang="ko-KR" altLang="en-US" dirty="0"/>
              <a:t>논리합</a:t>
            </a:r>
            <a:r>
              <a:rPr lang="en-US" altLang="ko-KR" dirty="0"/>
              <a:t>) </a:t>
            </a:r>
            <a:r>
              <a:rPr lang="ko-KR" altLang="en-US" dirty="0"/>
              <a:t>게이트</a:t>
            </a:r>
            <a:endParaRPr lang="en-US" altLang="ko-KR" dirty="0"/>
          </a:p>
          <a:p>
            <a:pPr lvl="3"/>
            <a:r>
              <a:rPr lang="en-US" altLang="ko-KR" dirty="0"/>
              <a:t>1 </a:t>
            </a:r>
            <a:r>
              <a:rPr lang="ko-KR" altLang="en-US" dirty="0"/>
              <a:t>입력이 하나라도 있으면 출력은 </a:t>
            </a:r>
            <a:r>
              <a:rPr lang="en-US" altLang="ko-KR" dirty="0"/>
              <a:t>1</a:t>
            </a:r>
            <a:r>
              <a:rPr lang="ko-KR" altLang="en-US" dirty="0"/>
              <a:t>이 되고 </a:t>
            </a:r>
            <a:endParaRPr lang="en-US" altLang="ko-KR" dirty="0"/>
          </a:p>
          <a:p>
            <a:pPr marL="720725" lvl="3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모든 입력이 </a:t>
            </a:r>
            <a:r>
              <a:rPr lang="en-US" altLang="ko-KR" dirty="0"/>
              <a:t>0</a:t>
            </a:r>
            <a:r>
              <a:rPr lang="ko-KR" altLang="en-US" dirty="0"/>
              <a:t>일 때만 출력이 </a:t>
            </a:r>
            <a:r>
              <a:rPr lang="en-US" altLang="ko-KR" dirty="0"/>
              <a:t>0</a:t>
            </a:r>
            <a:r>
              <a:rPr lang="ko-KR" altLang="en-US" dirty="0"/>
              <a:t>이 됨</a:t>
            </a:r>
            <a:r>
              <a:rPr lang="en-US" altLang="ko-KR" dirty="0"/>
              <a:t>	</a:t>
            </a:r>
          </a:p>
          <a:p>
            <a:pPr marL="357188" lvl="1" indent="0">
              <a:buNone/>
            </a:pPr>
            <a:r>
              <a:rPr lang="en-US" altLang="ko-KR" dirty="0"/>
              <a:t>	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D04A060-365C-4D12-BCCC-4BA842708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52" y="1186931"/>
            <a:ext cx="3774827" cy="182883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E1CC059-BD7C-4F48-9EE8-E8DB3E587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09" y="3546979"/>
            <a:ext cx="3234803" cy="18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92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논리회로와 논리 게이트</a:t>
            </a:r>
            <a:endParaRPr lang="en-US" altLang="ko-KR" dirty="0"/>
          </a:p>
          <a:p>
            <a:pPr lvl="1"/>
            <a:r>
              <a:rPr lang="en-US" altLang="ko-KR" dirty="0"/>
              <a:t>NOT(</a:t>
            </a:r>
            <a:r>
              <a:rPr lang="ko-KR" altLang="en-US" dirty="0"/>
              <a:t>논리부정</a:t>
            </a:r>
            <a:r>
              <a:rPr lang="en-US" altLang="ko-KR" dirty="0"/>
              <a:t>) </a:t>
            </a:r>
            <a:r>
              <a:rPr lang="ko-KR" altLang="en-US" dirty="0"/>
              <a:t>게이트 </a:t>
            </a:r>
          </a:p>
          <a:p>
            <a:pPr lvl="3"/>
            <a:r>
              <a:rPr lang="ko-KR" altLang="en-US" dirty="0"/>
              <a:t>오직 하나의 입력과 하나의 출력을 가짐 </a:t>
            </a:r>
            <a:endParaRPr lang="en-US" altLang="ko-KR" dirty="0"/>
          </a:p>
          <a:p>
            <a:pPr lvl="3"/>
            <a:r>
              <a:rPr lang="ko-KR" altLang="en-US" dirty="0"/>
              <a:t>반전</a:t>
            </a:r>
            <a:r>
              <a:rPr lang="en-US" altLang="ko-KR" dirty="0"/>
              <a:t> </a:t>
            </a:r>
            <a:r>
              <a:rPr lang="ko-KR" altLang="en-US" dirty="0"/>
              <a:t>또는 보수 기능을 수행</a:t>
            </a:r>
            <a:endParaRPr lang="en-US" altLang="ko-KR" dirty="0"/>
          </a:p>
          <a:p>
            <a:pPr lvl="3"/>
            <a:r>
              <a:rPr lang="ko-KR" altLang="en-US" dirty="0"/>
              <a:t>입력이 </a:t>
            </a:r>
            <a:r>
              <a:rPr lang="en-US" altLang="ko-KR" dirty="0"/>
              <a:t>0</a:t>
            </a:r>
            <a:r>
              <a:rPr lang="ko-KR" altLang="en-US" dirty="0"/>
              <a:t>이면 출력은 </a:t>
            </a:r>
            <a:r>
              <a:rPr lang="en-US" altLang="ko-KR" dirty="0"/>
              <a:t>1, </a:t>
            </a:r>
            <a:r>
              <a:rPr lang="ko-KR" altLang="en-US" dirty="0"/>
              <a:t>입력이 </a:t>
            </a:r>
            <a:r>
              <a:rPr lang="en-US" altLang="ko-KR" dirty="0"/>
              <a:t>1</a:t>
            </a:r>
            <a:r>
              <a:rPr lang="ko-KR" altLang="en-US" dirty="0"/>
              <a:t>이면 출력은 </a:t>
            </a:r>
            <a:r>
              <a:rPr lang="en-US" altLang="ko-KR" dirty="0"/>
              <a:t>0</a:t>
            </a:r>
            <a:r>
              <a:rPr lang="ko-KR" altLang="en-US" dirty="0"/>
              <a:t>이 됨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/>
              <a:t>인버터라고 부르기도 함</a:t>
            </a:r>
            <a:endParaRPr lang="en-US" altLang="ko-KR" dirty="0"/>
          </a:p>
          <a:p>
            <a:pPr lvl="3"/>
            <a:endParaRPr lang="ko-KR" altLang="en-US" dirty="0"/>
          </a:p>
          <a:p>
            <a:pPr lvl="1"/>
            <a:r>
              <a:rPr lang="en-US" altLang="ko-KR" dirty="0"/>
              <a:t>NAND(</a:t>
            </a:r>
            <a:r>
              <a:rPr lang="ko-KR" altLang="en-US" dirty="0"/>
              <a:t>부정 논리곱</a:t>
            </a:r>
            <a:r>
              <a:rPr lang="en-US" altLang="ko-KR" dirty="0"/>
              <a:t>) </a:t>
            </a:r>
            <a:r>
              <a:rPr lang="ko-KR" altLang="en-US" dirty="0"/>
              <a:t>게이트 </a:t>
            </a:r>
          </a:p>
          <a:p>
            <a:pPr lvl="3"/>
            <a:r>
              <a:rPr lang="en-US" altLang="ko-KR" dirty="0"/>
              <a:t>NOT</a:t>
            </a:r>
            <a:r>
              <a:rPr lang="ko-KR" altLang="en-US" dirty="0"/>
              <a:t>과 </a:t>
            </a:r>
            <a:r>
              <a:rPr lang="en-US" altLang="ko-KR" dirty="0"/>
              <a:t>AND</a:t>
            </a:r>
            <a:r>
              <a:rPr lang="ko-KR" altLang="en-US" dirty="0"/>
              <a:t>의 합성어</a:t>
            </a:r>
            <a:r>
              <a:rPr lang="en-US" altLang="ko-KR" dirty="0"/>
              <a:t>(NOT+AND)</a:t>
            </a:r>
          </a:p>
          <a:p>
            <a:pPr lvl="3"/>
            <a:r>
              <a:rPr lang="en-US" altLang="ko-KR" dirty="0"/>
              <a:t>AND </a:t>
            </a:r>
            <a:r>
              <a:rPr lang="ko-KR" altLang="en-US" dirty="0"/>
              <a:t>게이트에 </a:t>
            </a:r>
            <a:r>
              <a:rPr lang="en-US" altLang="ko-KR" dirty="0"/>
              <a:t>NOT </a:t>
            </a:r>
            <a:r>
              <a:rPr lang="ko-KR" altLang="en-US" dirty="0"/>
              <a:t>게이트를 직렬로 연결한 게이트</a:t>
            </a:r>
            <a:endParaRPr lang="en-US" altLang="ko-KR" dirty="0"/>
          </a:p>
          <a:p>
            <a:pPr lvl="3"/>
            <a:r>
              <a:rPr lang="ko-KR" altLang="en-US" dirty="0"/>
              <a:t>모든 입력이 </a:t>
            </a:r>
            <a:r>
              <a:rPr lang="en-US" altLang="ko-KR" dirty="0"/>
              <a:t>1</a:t>
            </a:r>
            <a:r>
              <a:rPr lang="ko-KR" altLang="en-US" dirty="0"/>
              <a:t>이면 출력은 </a:t>
            </a:r>
            <a:r>
              <a:rPr lang="en-US" altLang="ko-KR" dirty="0"/>
              <a:t>0, </a:t>
            </a:r>
            <a:r>
              <a:rPr lang="ko-KR" altLang="en-US" dirty="0"/>
              <a:t>하나의 입력이라도 </a:t>
            </a:r>
            <a:r>
              <a:rPr lang="en-US" altLang="ko-KR" dirty="0"/>
              <a:t>0</a:t>
            </a:r>
            <a:r>
              <a:rPr lang="ko-KR" altLang="en-US" dirty="0"/>
              <a:t>이면 출력은 </a:t>
            </a:r>
            <a:r>
              <a:rPr lang="en-US" altLang="ko-KR" dirty="0"/>
              <a:t>1</a:t>
            </a:r>
            <a:r>
              <a:rPr lang="ko-KR" altLang="en-US" dirty="0"/>
              <a:t>이 됨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NOR(</a:t>
            </a:r>
            <a:r>
              <a:rPr lang="ko-KR" altLang="en-US" dirty="0"/>
              <a:t>부정 논리합</a:t>
            </a:r>
            <a:r>
              <a:rPr lang="en-US" altLang="ko-KR" dirty="0"/>
              <a:t>) </a:t>
            </a:r>
            <a:r>
              <a:rPr lang="ko-KR" altLang="en-US" dirty="0"/>
              <a:t>게이트 </a:t>
            </a:r>
          </a:p>
          <a:p>
            <a:pPr lvl="3"/>
            <a:r>
              <a:rPr lang="en-US" altLang="ko-KR" dirty="0"/>
              <a:t>NOT</a:t>
            </a:r>
            <a:r>
              <a:rPr lang="ko-KR" altLang="en-US" dirty="0"/>
              <a:t>과 </a:t>
            </a:r>
            <a:r>
              <a:rPr lang="en-US" altLang="ko-KR" dirty="0"/>
              <a:t>OR</a:t>
            </a:r>
            <a:r>
              <a:rPr lang="ko-KR" altLang="en-US" dirty="0"/>
              <a:t>의 합성어</a:t>
            </a:r>
            <a:r>
              <a:rPr lang="en-US" altLang="ko-KR" dirty="0"/>
              <a:t>(NOT+OR)</a:t>
            </a:r>
          </a:p>
          <a:p>
            <a:pPr lvl="3"/>
            <a:r>
              <a:rPr lang="en-US" altLang="ko-KR" dirty="0"/>
              <a:t>OR </a:t>
            </a:r>
            <a:r>
              <a:rPr lang="ko-KR" altLang="en-US" dirty="0"/>
              <a:t>게이트에 </a:t>
            </a:r>
            <a:r>
              <a:rPr lang="en-US" altLang="ko-KR" dirty="0"/>
              <a:t>NOT </a:t>
            </a:r>
            <a:r>
              <a:rPr lang="ko-KR" altLang="en-US" dirty="0"/>
              <a:t>게이트를 직렬로 연결한 게이트</a:t>
            </a:r>
            <a:endParaRPr lang="en-US" altLang="ko-KR" dirty="0"/>
          </a:p>
          <a:p>
            <a:pPr lvl="3"/>
            <a:r>
              <a:rPr lang="ko-KR" altLang="en-US" dirty="0"/>
              <a:t>하나라도 </a:t>
            </a:r>
            <a:r>
              <a:rPr lang="en-US" altLang="ko-KR" dirty="0"/>
              <a:t>1</a:t>
            </a:r>
            <a:r>
              <a:rPr lang="ko-KR" altLang="en-US" dirty="0"/>
              <a:t>이면 출력은 </a:t>
            </a:r>
            <a:r>
              <a:rPr lang="en-US" altLang="ko-KR" dirty="0"/>
              <a:t>0 </a:t>
            </a:r>
            <a:r>
              <a:rPr lang="ko-KR" altLang="en-US" dirty="0"/>
              <a:t>이 되고</a:t>
            </a:r>
            <a:r>
              <a:rPr lang="en-US" altLang="ko-KR" dirty="0"/>
              <a:t>, </a:t>
            </a:r>
            <a:r>
              <a:rPr lang="ko-KR" altLang="en-US" dirty="0"/>
              <a:t>입력 수에 관계없이</a:t>
            </a:r>
            <a:r>
              <a:rPr lang="en-US" altLang="ko-KR" dirty="0"/>
              <a:t> </a:t>
            </a:r>
            <a:r>
              <a:rPr lang="ko-KR" altLang="en-US" dirty="0"/>
              <a:t>모든 입력이</a:t>
            </a:r>
            <a:endParaRPr lang="en-US" altLang="ko-KR" dirty="0"/>
          </a:p>
          <a:p>
            <a:pPr marL="720725" lvl="3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	</a:t>
            </a:r>
            <a:r>
              <a:rPr lang="en-US" altLang="ko-KR" dirty="0"/>
              <a:t>0</a:t>
            </a:r>
            <a:r>
              <a:rPr lang="ko-KR" altLang="en-US" dirty="0"/>
              <a:t>이면 출력은 </a:t>
            </a:r>
            <a:r>
              <a:rPr lang="en-US" altLang="ko-KR" dirty="0"/>
              <a:t>1 </a:t>
            </a:r>
            <a:r>
              <a:rPr lang="ko-KR" altLang="en-US" dirty="0"/>
              <a:t>이 됨</a:t>
            </a:r>
            <a:endParaRPr lang="en-US" altLang="ko-KR" dirty="0"/>
          </a:p>
          <a:p>
            <a:pPr marL="357188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CC22C5D-0F98-485D-B67E-98E9D6F9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79" y="1137260"/>
            <a:ext cx="2928119" cy="135971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BE00A68-2A29-4078-B939-DD89FEDD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80" y="2829676"/>
            <a:ext cx="3048916" cy="159081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E4DEE79-A8AA-4E52-AA3C-A02FB3682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1" y="4753191"/>
            <a:ext cx="3044084" cy="160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5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29B09EA5-5490-42A3-9C3E-0F04049D7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68863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 altLang="ko-KR" sz="3600" dirty="0">
                <a:solidFill>
                  <a:schemeClr val="bg1"/>
                </a:solidFill>
              </a:rPr>
              <a:t/>
            </a:r>
            <a:br>
              <a:rPr lang="en-US" altLang="ko-KR" sz="3600" dirty="0">
                <a:solidFill>
                  <a:schemeClr val="bg1"/>
                </a:solidFill>
              </a:rPr>
            </a:b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장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컴퓨터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정보처리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시스템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논리회로와 논리 게이트</a:t>
            </a:r>
            <a:endParaRPr lang="en-US" altLang="ko-KR" dirty="0"/>
          </a:p>
          <a:p>
            <a:pPr lvl="1"/>
            <a:r>
              <a:rPr lang="en-US" altLang="ko-KR" dirty="0" smtClean="0"/>
              <a:t>XOR(</a:t>
            </a:r>
            <a:r>
              <a:rPr lang="ko-KR" altLang="en-US" dirty="0"/>
              <a:t>배타적 논리합</a:t>
            </a:r>
            <a:r>
              <a:rPr lang="en-US" altLang="ko-KR" dirty="0"/>
              <a:t>)</a:t>
            </a:r>
            <a:r>
              <a:rPr lang="ko-KR" altLang="en-US" dirty="0"/>
              <a:t>게이트</a:t>
            </a:r>
            <a:endParaRPr lang="en-US" altLang="ko-KR" dirty="0"/>
          </a:p>
          <a:p>
            <a:pPr lvl="3"/>
            <a:r>
              <a:rPr lang="en-US" altLang="ko-KR" dirty="0"/>
              <a:t>AND, OR, NOT</a:t>
            </a:r>
            <a:r>
              <a:rPr lang="ko-KR" altLang="en-US" dirty="0"/>
              <a:t>의 조합 논리</a:t>
            </a:r>
            <a:endParaRPr lang="en-US" altLang="ko-KR" dirty="0"/>
          </a:p>
          <a:p>
            <a:pPr lvl="3"/>
            <a:r>
              <a:rPr lang="en-US" altLang="ko-KR" dirty="0"/>
              <a:t>2 </a:t>
            </a:r>
            <a:r>
              <a:rPr lang="ko-KR" altLang="en-US" dirty="0"/>
              <a:t>입력 </a:t>
            </a:r>
            <a:r>
              <a:rPr lang="en-US" altLang="ko-KR" dirty="0"/>
              <a:t>XOR </a:t>
            </a:r>
            <a:r>
              <a:rPr lang="ko-KR" altLang="en-US" dirty="0"/>
              <a:t>게이트의 경우 입력이 같으면 출력은 </a:t>
            </a:r>
            <a:r>
              <a:rPr lang="en-US" altLang="ko-KR" dirty="0"/>
              <a:t>0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</a:p>
          <a:p>
            <a:pPr marL="720725" lvl="3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입력이 서로 다르면 </a:t>
            </a:r>
            <a:r>
              <a:rPr lang="en-US" altLang="ko-KR" dirty="0"/>
              <a:t>1</a:t>
            </a:r>
            <a:r>
              <a:rPr lang="ko-KR" altLang="en-US" dirty="0"/>
              <a:t>이 출력</a:t>
            </a:r>
            <a:endParaRPr lang="en-US" altLang="ko-KR" dirty="0"/>
          </a:p>
          <a:p>
            <a:pPr lvl="3"/>
            <a:r>
              <a:rPr lang="ko-KR" altLang="en-US" dirty="0"/>
              <a:t>입력 수에 상관없이 </a:t>
            </a:r>
            <a:r>
              <a:rPr lang="en-US" altLang="ko-KR" dirty="0"/>
              <a:t>1</a:t>
            </a:r>
            <a:r>
              <a:rPr lang="ko-KR" altLang="en-US" dirty="0"/>
              <a:t>의 개수가 홀수이면 출력은 </a:t>
            </a:r>
            <a:r>
              <a:rPr lang="en-US" altLang="ko-KR" dirty="0"/>
              <a:t>1</a:t>
            </a:r>
            <a:r>
              <a:rPr lang="ko-KR" altLang="en-US" dirty="0"/>
              <a:t>이고</a:t>
            </a:r>
            <a:r>
              <a:rPr lang="en-US" altLang="ko-KR" dirty="0"/>
              <a:t> </a:t>
            </a:r>
            <a:r>
              <a:rPr lang="ko-KR" altLang="en-US" dirty="0"/>
              <a:t>짝수이면 </a:t>
            </a:r>
            <a:r>
              <a:rPr lang="en-US" altLang="ko-KR" dirty="0"/>
              <a:t>0</a:t>
            </a:r>
            <a:r>
              <a:rPr lang="ko-KR" altLang="en-US" dirty="0"/>
              <a:t>이 됨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XNOR(</a:t>
            </a:r>
            <a:r>
              <a:rPr lang="ko-KR" altLang="en-US" dirty="0"/>
              <a:t>부정 배타적 논리합</a:t>
            </a:r>
            <a:r>
              <a:rPr lang="en-US" altLang="ko-KR" dirty="0"/>
              <a:t>) </a:t>
            </a:r>
            <a:r>
              <a:rPr lang="ko-KR" altLang="en-US" dirty="0"/>
              <a:t>게이트 </a:t>
            </a:r>
          </a:p>
          <a:p>
            <a:pPr lvl="3"/>
            <a:r>
              <a:rPr lang="en-US" altLang="ko-KR" dirty="0"/>
              <a:t>XOR </a:t>
            </a:r>
            <a:r>
              <a:rPr lang="ko-KR" altLang="en-US" dirty="0"/>
              <a:t>게이트의 보수를 구하는 게이트</a:t>
            </a:r>
            <a:endParaRPr lang="en-US" altLang="ko-KR" dirty="0"/>
          </a:p>
          <a:p>
            <a:pPr lvl="3"/>
            <a:r>
              <a:rPr lang="en-US" altLang="ko-KR" dirty="0"/>
              <a:t>2 </a:t>
            </a:r>
            <a:r>
              <a:rPr lang="ko-KR" altLang="en-US" dirty="0"/>
              <a:t>입력 </a:t>
            </a:r>
            <a:r>
              <a:rPr lang="en-US" altLang="ko-KR" dirty="0"/>
              <a:t>XNOR </a:t>
            </a:r>
            <a:r>
              <a:rPr lang="ko-KR" altLang="en-US" dirty="0"/>
              <a:t>게이트의 경우 입력이 서로 다르면 출력은 </a:t>
            </a:r>
            <a:r>
              <a:rPr lang="en-US" altLang="ko-KR" dirty="0"/>
              <a:t>0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</a:p>
          <a:p>
            <a:pPr lvl="3"/>
            <a:r>
              <a:rPr lang="ko-KR" altLang="en-US" dirty="0"/>
              <a:t>입력이 서로 같으면</a:t>
            </a:r>
            <a:r>
              <a:rPr lang="en-US" altLang="ko-KR" dirty="0"/>
              <a:t> 1</a:t>
            </a:r>
            <a:r>
              <a:rPr lang="ko-KR" altLang="en-US" dirty="0"/>
              <a:t>이 출력</a:t>
            </a:r>
            <a:endParaRPr lang="en-US" altLang="ko-KR" dirty="0"/>
          </a:p>
          <a:p>
            <a:pPr lvl="3"/>
            <a:r>
              <a:rPr lang="ko-KR" altLang="en-US" dirty="0"/>
              <a:t>입력 수에 무관하게 </a:t>
            </a:r>
            <a:r>
              <a:rPr lang="en-US" altLang="ko-KR" dirty="0"/>
              <a:t>1</a:t>
            </a:r>
            <a:r>
              <a:rPr lang="ko-KR" altLang="en-US" dirty="0"/>
              <a:t>의 개수가 홀수이면  출력은 </a:t>
            </a:r>
            <a:r>
              <a:rPr lang="en-US" altLang="ko-KR" dirty="0"/>
              <a:t>0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짝수이면 </a:t>
            </a:r>
            <a:r>
              <a:rPr lang="en-US" altLang="ko-KR" dirty="0"/>
              <a:t>1</a:t>
            </a:r>
            <a:r>
              <a:rPr lang="ko-KR" altLang="en-US" dirty="0"/>
              <a:t>이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버퍼 게이트</a:t>
            </a:r>
          </a:p>
          <a:p>
            <a:pPr lvl="3"/>
            <a:r>
              <a:rPr lang="ko-KR" altLang="en-US" dirty="0"/>
              <a:t>	오직 하나의 입력과 하나의 출력을 가짐</a:t>
            </a:r>
            <a:endParaRPr lang="en-US" altLang="ko-KR" dirty="0"/>
          </a:p>
          <a:p>
            <a:pPr lvl="3"/>
            <a:r>
              <a:rPr lang="en-US" altLang="ko-KR" dirty="0"/>
              <a:t>	</a:t>
            </a:r>
            <a:r>
              <a:rPr lang="ko-KR" altLang="en-US" dirty="0"/>
              <a:t>단순히 전달 기능만 수행하는 게이트</a:t>
            </a:r>
            <a:endParaRPr lang="en-US" altLang="ko-KR" dirty="0"/>
          </a:p>
          <a:p>
            <a:pPr lvl="3"/>
            <a:r>
              <a:rPr lang="ko-KR" altLang="en-US" dirty="0"/>
              <a:t>입력이 </a:t>
            </a:r>
            <a:r>
              <a:rPr lang="en-US" altLang="ko-KR" dirty="0"/>
              <a:t>0</a:t>
            </a:r>
            <a:r>
              <a:rPr lang="ko-KR" altLang="en-US" dirty="0"/>
              <a:t>이면	출력도 </a:t>
            </a:r>
            <a:r>
              <a:rPr lang="en-US" altLang="ko-KR" dirty="0"/>
              <a:t>0, </a:t>
            </a:r>
            <a:r>
              <a:rPr lang="ko-KR" altLang="en-US" dirty="0"/>
              <a:t>입력이 </a:t>
            </a:r>
            <a:r>
              <a:rPr lang="en-US" altLang="ko-KR" dirty="0"/>
              <a:t>1</a:t>
            </a:r>
            <a:r>
              <a:rPr lang="ko-KR" altLang="en-US" dirty="0"/>
              <a:t>이면 출력도 </a:t>
            </a:r>
            <a:r>
              <a:rPr lang="en-US" altLang="ko-KR" dirty="0"/>
              <a:t>1</a:t>
            </a:r>
            <a:r>
              <a:rPr lang="ko-KR" altLang="en-US" dirty="0"/>
              <a:t>이 됨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9CE5F22-34FF-4330-96C7-E7556204B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70" y="1072741"/>
            <a:ext cx="2880196" cy="162524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20E5268-5948-47E6-AFB3-7DCB12BC1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70" y="5056194"/>
            <a:ext cx="2374541" cy="118324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2027F50-4709-41B9-8311-2FA412021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70" y="2967709"/>
            <a:ext cx="2868424" cy="166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개인용 컴퓨터와 </a:t>
            </a:r>
            <a:r>
              <a:rPr lang="en-US" altLang="ko-KR" dirty="0"/>
              <a:t>CPU</a:t>
            </a:r>
          </a:p>
          <a:p>
            <a:pPr lvl="2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B5BE59-379F-47D4-97B2-7CCCAC8A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02" y="1746210"/>
            <a:ext cx="6517362" cy="462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5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개인용 컴퓨터와 </a:t>
            </a:r>
            <a:r>
              <a:rPr lang="en-US" altLang="ko-KR" dirty="0"/>
              <a:t>CPU</a:t>
            </a:r>
          </a:p>
          <a:p>
            <a:pPr lvl="1"/>
            <a:r>
              <a:rPr lang="ko-KR" altLang="en-US" dirty="0"/>
              <a:t>마이크로프로세서</a:t>
            </a:r>
            <a:endParaRPr lang="en-US" altLang="ko-KR" dirty="0"/>
          </a:p>
          <a:p>
            <a:pPr lvl="2"/>
            <a:r>
              <a:rPr lang="ko-KR" altLang="en-US" dirty="0"/>
              <a:t>중앙처리장치</a:t>
            </a:r>
            <a:r>
              <a:rPr lang="en-US" altLang="ko-KR" dirty="0"/>
              <a:t>(CPU)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lvl="2"/>
            <a:r>
              <a:rPr lang="ko-KR" altLang="en-US" dirty="0"/>
              <a:t>최근 값싼 마이크로 프로세서를 여러 개 연결하여 빠른 처리 속도를 내게 하는 </a:t>
            </a:r>
            <a:endParaRPr lang="en-US" altLang="ko-KR" dirty="0"/>
          </a:p>
          <a:p>
            <a:pPr marL="534987" lvl="2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병렬 처리에 대한 연구 진행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B5BE59-379F-47D4-97B2-7CCCAC8A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9" y="2914281"/>
            <a:ext cx="5360939" cy="38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37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CPU</a:t>
            </a:r>
            <a:r>
              <a:rPr lang="ko-KR" altLang="en-US" dirty="0"/>
              <a:t>의 분류</a:t>
            </a:r>
            <a:endParaRPr lang="en-US" altLang="ko-KR" dirty="0"/>
          </a:p>
          <a:p>
            <a:pPr lvl="1"/>
            <a:r>
              <a:rPr lang="en-US" altLang="ko-KR" dirty="0"/>
              <a:t>CISC </a:t>
            </a:r>
            <a:endParaRPr lang="en-US" altLang="ko-KR" sz="1200" dirty="0"/>
          </a:p>
          <a:p>
            <a:pPr lvl="2"/>
            <a:r>
              <a:rPr lang="ko-KR" altLang="en-US" dirty="0"/>
              <a:t>연산용 명령어를 수백 개 탑재하고있는 마이크로 프로세서</a:t>
            </a:r>
            <a:endParaRPr lang="en-US" altLang="ko-KR" dirty="0"/>
          </a:p>
          <a:p>
            <a:pPr lvl="2"/>
            <a:r>
              <a:rPr lang="ko-KR" altLang="en-US" dirty="0"/>
              <a:t>그러나 명령어 개수증가에 따라 구조가 복잡하고 빠른 작동의 프로세서 제작 어려움</a:t>
            </a:r>
            <a:endParaRPr lang="en-US" altLang="ko-KR" dirty="0"/>
          </a:p>
          <a:p>
            <a:pPr lvl="2"/>
            <a:r>
              <a:rPr lang="ko-KR" altLang="en-US" dirty="0"/>
              <a:t>명령 복합형 프로세서</a:t>
            </a:r>
            <a:endParaRPr lang="en-US" altLang="ko-KR" dirty="0"/>
          </a:p>
          <a:p>
            <a:pPr lvl="1"/>
            <a:r>
              <a:rPr lang="en-US" altLang="ko-KR" dirty="0"/>
              <a:t>RISC</a:t>
            </a:r>
            <a:endParaRPr lang="en-US" altLang="ko-KR" sz="1200" dirty="0"/>
          </a:p>
          <a:p>
            <a:pPr lvl="2"/>
            <a:r>
              <a:rPr lang="ko-KR" altLang="en-US" dirty="0"/>
              <a:t>소수의 주소 기법사용</a:t>
            </a:r>
            <a:endParaRPr lang="en-US" altLang="ko-KR" dirty="0"/>
          </a:p>
          <a:p>
            <a:pPr lvl="2"/>
            <a:r>
              <a:rPr lang="ko-KR" altLang="en-US" dirty="0"/>
              <a:t>길이가 일정하고</a:t>
            </a:r>
            <a:r>
              <a:rPr lang="en-US" altLang="ko-KR" dirty="0"/>
              <a:t>, </a:t>
            </a:r>
            <a:r>
              <a:rPr lang="ko-KR" altLang="en-US" dirty="0"/>
              <a:t>한 개의	 </a:t>
            </a:r>
            <a:r>
              <a:rPr lang="ko-KR" altLang="en-US" dirty="0" err="1"/>
              <a:t>클록</a:t>
            </a:r>
            <a:r>
              <a:rPr lang="ko-KR" altLang="en-US" dirty="0"/>
              <a:t> 사이클로 처리</a:t>
            </a:r>
            <a:endParaRPr lang="en-US" altLang="ko-KR" dirty="0"/>
          </a:p>
          <a:p>
            <a:pPr lvl="2"/>
            <a:r>
              <a:rPr lang="ko-KR" altLang="en-US" dirty="0"/>
              <a:t>명령 축약형 프로세서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1AD323F-A8D6-419E-B2F4-D1F1D63A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10" y="3979803"/>
            <a:ext cx="6655179" cy="28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8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CPU</a:t>
            </a:r>
            <a:r>
              <a:rPr lang="ko-KR" altLang="en-US" dirty="0"/>
              <a:t>의 분류</a:t>
            </a:r>
            <a:endParaRPr lang="en-US" altLang="ko-KR" dirty="0"/>
          </a:p>
          <a:p>
            <a:pPr lvl="1"/>
            <a:r>
              <a:rPr lang="ko-KR" altLang="en-US" dirty="0" err="1"/>
              <a:t>플린</a:t>
            </a:r>
            <a:r>
              <a:rPr lang="en-US" altLang="ko-KR" dirty="0"/>
              <a:t> </a:t>
            </a:r>
            <a:r>
              <a:rPr lang="ko-KR" altLang="en-US" dirty="0"/>
              <a:t>분류</a:t>
            </a:r>
            <a:endParaRPr lang="en-US" altLang="ko-KR" dirty="0"/>
          </a:p>
          <a:p>
            <a:pPr lvl="2"/>
            <a:r>
              <a:rPr lang="ko-KR" altLang="en-US" dirty="0"/>
              <a:t>컴퓨터 시스템을 구조적 특징에 따라 분류하는 방식 중에서	가장 널리 사용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E3104D7-E17F-475B-9A7E-A0E03F464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46" y="2017421"/>
            <a:ext cx="5933107" cy="474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9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컴퓨터의 데이터 표현</a:t>
            </a:r>
            <a:endParaRPr lang="en-US" altLang="ko-KR" dirty="0"/>
          </a:p>
          <a:p>
            <a:pPr lvl="2"/>
            <a:r>
              <a:rPr lang="ko-KR" altLang="en-US" dirty="0"/>
              <a:t>외부 입력장치</a:t>
            </a:r>
            <a:r>
              <a:rPr lang="en-US" altLang="ko-KR" dirty="0"/>
              <a:t>(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 등</a:t>
            </a:r>
            <a:r>
              <a:rPr lang="en-US" altLang="ko-KR" dirty="0"/>
              <a:t>)</a:t>
            </a:r>
            <a:r>
              <a:rPr lang="ko-KR" altLang="en-US" dirty="0"/>
              <a:t>를 통해 인간이 사용하는 </a:t>
            </a:r>
            <a:r>
              <a:rPr lang="en-US" altLang="ko-KR" dirty="0"/>
              <a:t>10</a:t>
            </a:r>
            <a:r>
              <a:rPr lang="ko-KR" altLang="en-US" dirty="0"/>
              <a:t>진수의 데이터를 입력 받음</a:t>
            </a:r>
            <a:endParaRPr lang="en-US" altLang="ko-KR" dirty="0"/>
          </a:p>
          <a:p>
            <a:pPr lvl="2"/>
            <a:r>
              <a:rPr lang="ko-KR" altLang="en-US" dirty="0"/>
              <a:t>입력 받은 </a:t>
            </a:r>
            <a:r>
              <a:rPr lang="en-US" altLang="ko-KR" dirty="0"/>
              <a:t>10</a:t>
            </a:r>
            <a:r>
              <a:rPr lang="ko-KR" altLang="en-US" dirty="0"/>
              <a:t>진수를 </a:t>
            </a:r>
            <a:r>
              <a:rPr lang="en-US" altLang="ko-KR" dirty="0"/>
              <a:t>2</a:t>
            </a:r>
            <a:r>
              <a:rPr lang="ko-KR" altLang="en-US" dirty="0"/>
              <a:t>진수로 변환하여 계산</a:t>
            </a:r>
            <a:r>
              <a:rPr lang="en-US" altLang="ko-KR" dirty="0"/>
              <a:t>·</a:t>
            </a:r>
            <a:r>
              <a:rPr lang="ko-KR" altLang="en-US" dirty="0"/>
              <a:t>분석</a:t>
            </a:r>
            <a:endParaRPr lang="en-US" altLang="ko-KR" dirty="0"/>
          </a:p>
          <a:p>
            <a:pPr lvl="2"/>
            <a:r>
              <a:rPr lang="ko-KR" altLang="en-US" dirty="0"/>
              <a:t>처리된 </a:t>
            </a:r>
            <a:r>
              <a:rPr lang="en-US" altLang="ko-KR" dirty="0"/>
              <a:t>2</a:t>
            </a:r>
            <a:r>
              <a:rPr lang="ko-KR" altLang="en-US" dirty="0"/>
              <a:t>진수의 결과를 외부 출력장치를 통해 </a:t>
            </a:r>
            <a:r>
              <a:rPr lang="en-US" altLang="ko-KR" dirty="0"/>
              <a:t>10</a:t>
            </a:r>
            <a:r>
              <a:rPr lang="ko-KR" altLang="en-US" dirty="0"/>
              <a:t>진수의 정보로 출력	</a:t>
            </a:r>
            <a:endParaRPr lang="en-US" altLang="ko-KR" dirty="0"/>
          </a:p>
          <a:p>
            <a:pPr lvl="2"/>
            <a:r>
              <a:rPr lang="ko-KR" altLang="en-US" dirty="0"/>
              <a:t>논리회로로 표현할 수 있는 </a:t>
            </a:r>
            <a:r>
              <a:rPr lang="en-US" altLang="ko-KR" dirty="0"/>
              <a:t>2</a:t>
            </a:r>
            <a:r>
              <a:rPr lang="ko-KR" altLang="en-US" dirty="0"/>
              <a:t>진수로 표현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84DD482E-CC25-4037-AE1E-BA91C63B2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3" y="2955576"/>
            <a:ext cx="7223833" cy="26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3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5"/>
            <a:ext cx="8963994" cy="5669958"/>
          </a:xfrm>
        </p:spPr>
        <p:txBody>
          <a:bodyPr>
            <a:normAutofit/>
          </a:bodyPr>
          <a:lstStyle/>
          <a:p>
            <a:r>
              <a:rPr lang="ko-KR" altLang="en-US" dirty="0"/>
              <a:t>진법 변환</a:t>
            </a:r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진수를 </a:t>
            </a:r>
            <a:r>
              <a:rPr lang="en-US" altLang="ko-KR" dirty="0"/>
              <a:t>2</a:t>
            </a:r>
            <a:r>
              <a:rPr lang="ko-KR" altLang="en-US" dirty="0"/>
              <a:t>진수</a:t>
            </a:r>
            <a:r>
              <a:rPr lang="en-US" altLang="ko-KR" dirty="0"/>
              <a:t>(</a:t>
            </a:r>
            <a:r>
              <a:rPr lang="ko-KR" altLang="en-US" dirty="0"/>
              <a:t>혹은 </a:t>
            </a:r>
            <a:r>
              <a:rPr lang="en-US" altLang="ko-KR" dirty="0"/>
              <a:t>n</a:t>
            </a:r>
            <a:r>
              <a:rPr lang="ko-KR" altLang="en-US" dirty="0"/>
              <a:t>진수</a:t>
            </a:r>
            <a:r>
              <a:rPr lang="en-US" altLang="ko-KR" dirty="0"/>
              <a:t>)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marL="949325" lvl="3" indent="-228600">
              <a:buFont typeface="+mj-lt"/>
              <a:buAutoNum type="arabicPeriod"/>
            </a:pPr>
            <a:r>
              <a:rPr lang="en-US" altLang="ko-KR" dirty="0"/>
              <a:t>10</a:t>
            </a:r>
            <a:r>
              <a:rPr lang="ko-KR" altLang="en-US" dirty="0"/>
              <a:t>진수를 정수부분과 소수부분으로 나눔</a:t>
            </a:r>
            <a:endParaRPr lang="en-US" altLang="ko-KR" dirty="0"/>
          </a:p>
          <a:p>
            <a:pPr marL="949325" lvl="3" indent="-228600">
              <a:buFont typeface="+mj-lt"/>
              <a:buAutoNum type="arabicPeriod"/>
            </a:pPr>
            <a:r>
              <a:rPr lang="ko-KR" altLang="en-US" dirty="0"/>
              <a:t>정수부분을 </a:t>
            </a:r>
            <a:r>
              <a:rPr lang="en-US" altLang="ko-KR" dirty="0"/>
              <a:t>2</a:t>
            </a:r>
            <a:r>
              <a:rPr lang="ko-KR" altLang="en-US" dirty="0"/>
              <a:t>로</a:t>
            </a:r>
            <a:r>
              <a:rPr lang="en-US" altLang="ko-KR" dirty="0"/>
              <a:t>(n</a:t>
            </a:r>
            <a:r>
              <a:rPr lang="ko-KR" altLang="en-US" dirty="0"/>
              <a:t>진수인 경우 </a:t>
            </a:r>
            <a:r>
              <a:rPr lang="en-US" altLang="ko-KR" dirty="0"/>
              <a:t>n</a:t>
            </a:r>
            <a:r>
              <a:rPr lang="ko-KR" altLang="en-US" dirty="0"/>
              <a:t>으로</a:t>
            </a:r>
            <a:r>
              <a:rPr lang="en-US" altLang="ko-KR" dirty="0"/>
              <a:t>) </a:t>
            </a:r>
            <a:r>
              <a:rPr lang="ko-KR" altLang="en-US" dirty="0"/>
              <a:t>인수분해</a:t>
            </a:r>
            <a:endParaRPr lang="en-US" altLang="ko-KR" dirty="0"/>
          </a:p>
          <a:p>
            <a:pPr marL="949325" lvl="3" indent="-228600">
              <a:buFont typeface="+mj-lt"/>
              <a:buAutoNum type="arabicPeriod"/>
            </a:pPr>
            <a:r>
              <a:rPr lang="ko-KR" altLang="en-US" dirty="0"/>
              <a:t>나머지를 순서대로 읽음</a:t>
            </a:r>
            <a:endParaRPr lang="en-US" altLang="ko-KR" dirty="0"/>
          </a:p>
          <a:p>
            <a:pPr marL="949325" lvl="3" indent="-228600">
              <a:buFont typeface="+mj-lt"/>
              <a:buAutoNum type="arabicPeriod"/>
            </a:pPr>
            <a:r>
              <a:rPr lang="ko-KR" altLang="en-US" dirty="0"/>
              <a:t>소수부분은 </a:t>
            </a:r>
            <a:r>
              <a:rPr lang="en-US" altLang="ko-KR" dirty="0"/>
              <a:t>2</a:t>
            </a:r>
            <a:r>
              <a:rPr lang="ko-KR" altLang="en-US" dirty="0"/>
              <a:t>로</a:t>
            </a:r>
            <a:r>
              <a:rPr lang="en-US" altLang="ko-KR" dirty="0"/>
              <a:t>(n</a:t>
            </a:r>
            <a:r>
              <a:rPr lang="ko-KR" altLang="en-US" dirty="0"/>
              <a:t>진수인 경우 </a:t>
            </a:r>
            <a:r>
              <a:rPr lang="en-US" altLang="ko-KR" dirty="0"/>
              <a:t>n</a:t>
            </a:r>
            <a:r>
              <a:rPr lang="ko-KR" altLang="en-US" dirty="0"/>
              <a:t>으로</a:t>
            </a:r>
            <a:r>
              <a:rPr lang="en-US" altLang="ko-KR" dirty="0"/>
              <a:t>) </a:t>
            </a:r>
            <a:r>
              <a:rPr lang="ko-KR" altLang="en-US" dirty="0"/>
              <a:t>곱하면서 소수점의 왼쪽의 올라가는 자리 </a:t>
            </a:r>
            <a:r>
              <a:rPr lang="ko-KR" altLang="en-US" dirty="0" err="1"/>
              <a:t>올림수를</a:t>
            </a:r>
            <a:r>
              <a:rPr lang="ko-KR" altLang="en-US" dirty="0"/>
              <a:t> 발생하는 순서대로 적음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A2D39F-FCE2-42A8-8DA1-70E44627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41" y="2793731"/>
            <a:ext cx="6317713" cy="37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51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진법 변환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진수</a:t>
            </a:r>
            <a:r>
              <a:rPr lang="en-US" altLang="ko-KR" dirty="0"/>
              <a:t>(</a:t>
            </a:r>
            <a:r>
              <a:rPr lang="ko-KR" altLang="en-US" dirty="0"/>
              <a:t>혹은 </a:t>
            </a:r>
            <a:r>
              <a:rPr lang="en-US" altLang="ko-KR" dirty="0"/>
              <a:t>n</a:t>
            </a:r>
            <a:r>
              <a:rPr lang="ko-KR" altLang="en-US" dirty="0"/>
              <a:t>진수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진수로 변환</a:t>
            </a:r>
            <a:endParaRPr lang="en-US" altLang="ko-KR" dirty="0"/>
          </a:p>
          <a:p>
            <a:pPr lvl="2"/>
            <a:r>
              <a:rPr lang="ko-KR" altLang="en-US" dirty="0"/>
              <a:t>숫자를 분해한 후</a:t>
            </a:r>
            <a:r>
              <a:rPr lang="en-US" altLang="ko-KR" dirty="0"/>
              <a:t>, </a:t>
            </a:r>
            <a:r>
              <a:rPr lang="ko-KR" altLang="en-US" dirty="0"/>
              <a:t>분해된 값을 </a:t>
            </a:r>
            <a:r>
              <a:rPr lang="en-US" altLang="ko-KR" dirty="0"/>
              <a:t>10</a:t>
            </a:r>
            <a:r>
              <a:rPr lang="ko-KR" altLang="en-US" dirty="0"/>
              <a:t>진수로 연산하여 계산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3EDE51-1013-429D-A3BC-0A8C1475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17" y="2404873"/>
            <a:ext cx="6754761" cy="35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36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진법 변환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진수를 </a:t>
            </a:r>
            <a:r>
              <a:rPr lang="en-US" altLang="ko-KR" dirty="0"/>
              <a:t>8</a:t>
            </a:r>
            <a:r>
              <a:rPr lang="ko-KR" altLang="en-US" dirty="0"/>
              <a:t>진수로 혹은 </a:t>
            </a:r>
            <a:r>
              <a:rPr lang="en-US" altLang="ko-KR" dirty="0"/>
              <a:t>16</a:t>
            </a:r>
            <a:r>
              <a:rPr lang="ko-KR" altLang="en-US" dirty="0"/>
              <a:t>진수로 변환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진수를 </a:t>
            </a:r>
            <a:r>
              <a:rPr lang="en-US" altLang="ko-KR" dirty="0"/>
              <a:t>8</a:t>
            </a:r>
            <a:r>
              <a:rPr lang="ko-KR" altLang="en-US" dirty="0"/>
              <a:t>진수로 변환하는 경우</a:t>
            </a:r>
            <a:endParaRPr lang="en-US" altLang="ko-KR" dirty="0"/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진수의 소수점을 기준으로 좌우로 각각 </a:t>
            </a:r>
            <a:r>
              <a:rPr lang="en-US" altLang="ko-KR" dirty="0"/>
              <a:t>3</a:t>
            </a:r>
            <a:r>
              <a:rPr lang="ko-KR" altLang="en-US" dirty="0"/>
              <a:t>자리씩 묶어서 </a:t>
            </a:r>
            <a:r>
              <a:rPr lang="en-US" altLang="ko-KR" dirty="0"/>
              <a:t>8</a:t>
            </a:r>
            <a:r>
              <a:rPr lang="ko-KR" altLang="en-US" dirty="0"/>
              <a:t>진수로 읽음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진수를 </a:t>
            </a:r>
            <a:r>
              <a:rPr lang="en-US" altLang="ko-KR" dirty="0"/>
              <a:t>16</a:t>
            </a:r>
            <a:r>
              <a:rPr lang="ko-KR" altLang="en-US" dirty="0"/>
              <a:t>진수로 변환하는 경우</a:t>
            </a:r>
            <a:endParaRPr lang="en-US" altLang="ko-KR" dirty="0"/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진수의 소수점을 기준으로 각각 </a:t>
            </a:r>
            <a:r>
              <a:rPr lang="en-US" altLang="ko-KR" dirty="0"/>
              <a:t>4</a:t>
            </a:r>
            <a:r>
              <a:rPr lang="ko-KR" altLang="en-US" dirty="0"/>
              <a:t>자리씩 묶어서 </a:t>
            </a:r>
            <a:r>
              <a:rPr lang="en-US" altLang="ko-KR" dirty="0"/>
              <a:t>16</a:t>
            </a:r>
            <a:r>
              <a:rPr lang="ko-KR" altLang="en-US" dirty="0"/>
              <a:t>진수로 읽음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5C4042-465B-4DC2-A69F-F6C858DDC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" t="9853" r="4398" b="10370"/>
          <a:stretch/>
        </p:blipFill>
        <p:spPr>
          <a:xfrm>
            <a:off x="886705" y="2402269"/>
            <a:ext cx="3563211" cy="865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414E3E-C4C4-4AD5-B3B9-D46C8E2C0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1" t="7324" r="1341" b="8755"/>
          <a:stretch/>
        </p:blipFill>
        <p:spPr>
          <a:xfrm>
            <a:off x="886705" y="4549634"/>
            <a:ext cx="3491562" cy="8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68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진법 변환</a:t>
            </a:r>
            <a:endParaRPr lang="en-US" altLang="ko-KR" dirty="0"/>
          </a:p>
          <a:p>
            <a:pPr lvl="1"/>
            <a:r>
              <a:rPr lang="en-US" altLang="ko-KR" dirty="0"/>
              <a:t>8</a:t>
            </a:r>
            <a:r>
              <a:rPr lang="ko-KR" altLang="en-US" dirty="0"/>
              <a:t>진수 혹은 </a:t>
            </a:r>
            <a:r>
              <a:rPr lang="en-US" altLang="ko-KR" dirty="0"/>
              <a:t>16</a:t>
            </a:r>
            <a:r>
              <a:rPr lang="ko-KR" altLang="en-US" dirty="0"/>
              <a:t>진수를 </a:t>
            </a:r>
            <a:r>
              <a:rPr lang="en-US" altLang="ko-KR" dirty="0"/>
              <a:t>2</a:t>
            </a:r>
            <a:r>
              <a:rPr lang="ko-KR" altLang="en-US" dirty="0"/>
              <a:t>진수로 변환</a:t>
            </a:r>
            <a:endParaRPr lang="en-US" altLang="ko-KR" dirty="0"/>
          </a:p>
          <a:p>
            <a:pPr lvl="2"/>
            <a:r>
              <a:rPr lang="en-US" altLang="ko-KR" dirty="0"/>
              <a:t>8</a:t>
            </a:r>
            <a:r>
              <a:rPr lang="ko-KR" altLang="en-US" dirty="0"/>
              <a:t>진수를 </a:t>
            </a:r>
            <a:r>
              <a:rPr lang="en-US" altLang="ko-KR" dirty="0"/>
              <a:t>2</a:t>
            </a:r>
            <a:r>
              <a:rPr lang="ko-KR" altLang="en-US" dirty="0"/>
              <a:t>진수로 변환하는 경우</a:t>
            </a:r>
            <a:endParaRPr lang="en-US" altLang="ko-KR" dirty="0"/>
          </a:p>
          <a:p>
            <a:pPr lvl="3"/>
            <a:r>
              <a:rPr lang="en-US" altLang="ko-KR" dirty="0"/>
              <a:t>8</a:t>
            </a:r>
            <a:r>
              <a:rPr lang="ko-KR" altLang="en-US" dirty="0"/>
              <a:t>진수 각 자리의 숫자를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3</a:t>
            </a:r>
            <a:r>
              <a:rPr lang="ko-KR" altLang="en-US" dirty="0"/>
              <a:t>자리로 바꾼 다음 그대로 읽음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16</a:t>
            </a:r>
            <a:r>
              <a:rPr lang="ko-KR" altLang="en-US" dirty="0"/>
              <a:t>진수를 </a:t>
            </a:r>
            <a:r>
              <a:rPr lang="en-US" altLang="ko-KR" dirty="0"/>
              <a:t>2</a:t>
            </a:r>
            <a:r>
              <a:rPr lang="ko-KR" altLang="en-US" dirty="0"/>
              <a:t>진수로 변환하는 경우</a:t>
            </a:r>
            <a:endParaRPr lang="en-US" altLang="ko-KR" dirty="0"/>
          </a:p>
          <a:p>
            <a:pPr lvl="3"/>
            <a:r>
              <a:rPr lang="ko-KR" altLang="en-US" dirty="0"/>
              <a:t>	</a:t>
            </a:r>
            <a:r>
              <a:rPr lang="en-US" altLang="ko-KR" dirty="0"/>
              <a:t>16</a:t>
            </a:r>
            <a:r>
              <a:rPr lang="ko-KR" altLang="en-US" dirty="0"/>
              <a:t>진수 각 자리의 숫자를	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4</a:t>
            </a:r>
            <a:r>
              <a:rPr lang="ko-KR" altLang="en-US" dirty="0"/>
              <a:t>자리로 바꾼 다 그대로 읽음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EB29B9-1C5E-44A1-BBE2-487E52FD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53" y="2430547"/>
            <a:ext cx="3017919" cy="867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CFF24B-7191-43F9-9990-A0B8B9DCE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53" y="4554414"/>
            <a:ext cx="3548898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3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CF4B2-CB29-46A6-9885-6BF094E2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FA1B950-3269-4A25-A4E4-7BA84EDF2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0" y="773113"/>
            <a:ext cx="8964613" cy="56705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주요 내용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컴퓨터</a:t>
            </a:r>
            <a:r>
              <a:rPr lang="en-US" altLang="ko-KR" dirty="0"/>
              <a:t>(</a:t>
            </a:r>
            <a:r>
              <a:rPr lang="ko-KR" altLang="en-US" dirty="0"/>
              <a:t>정보처리</a:t>
            </a:r>
            <a:r>
              <a:rPr lang="en-US" altLang="ko-KR" dirty="0"/>
              <a:t>) </a:t>
            </a:r>
            <a:r>
              <a:rPr lang="ko-KR" altLang="en-US" dirty="0"/>
              <a:t>시스템의 개요 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컴퓨터 시스템의 하드웨어 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컴퓨터 시스템의 소프트웨어 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스마트폰의 하드웨어와 소프트웨어 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4</a:t>
            </a:r>
            <a:r>
              <a:rPr lang="ko-KR" altLang="en-US" dirty="0"/>
              <a:t>차 산업혁명 시대의 컴퓨터와 소프트웨어의 발전 방향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학습목표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컴퓨터</a:t>
            </a:r>
            <a:r>
              <a:rPr lang="en-US" altLang="ko-KR" dirty="0"/>
              <a:t>(</a:t>
            </a:r>
            <a:r>
              <a:rPr lang="ko-KR" altLang="en-US" dirty="0"/>
              <a:t>정보처리</a:t>
            </a:r>
            <a:r>
              <a:rPr lang="en-US" altLang="ko-KR" dirty="0"/>
              <a:t>) </a:t>
            </a:r>
            <a:r>
              <a:rPr lang="ko-KR" altLang="en-US" dirty="0"/>
              <a:t>시스템을 이해한다</a:t>
            </a:r>
            <a:r>
              <a:rPr lang="en-US" altLang="ko-KR" dirty="0"/>
              <a:t>. </a:t>
            </a:r>
          </a:p>
          <a:p>
            <a:pPr lvl="1">
              <a:defRPr/>
            </a:pPr>
            <a:r>
              <a:rPr lang="ko-KR" altLang="en-US" dirty="0"/>
              <a:t>컴퓨터 시스템의 하드웨어에 대해 학습한다</a:t>
            </a:r>
            <a:r>
              <a:rPr lang="en-US" altLang="ko-KR" dirty="0"/>
              <a:t>. </a:t>
            </a:r>
          </a:p>
          <a:p>
            <a:pPr lvl="1">
              <a:defRPr/>
            </a:pPr>
            <a:r>
              <a:rPr lang="ko-KR" altLang="en-US" dirty="0"/>
              <a:t>컴퓨터 시스템의 소프트웨어를 이해한다</a:t>
            </a:r>
            <a:r>
              <a:rPr lang="en-US" altLang="ko-KR" dirty="0"/>
              <a:t>. </a:t>
            </a:r>
          </a:p>
          <a:p>
            <a:pPr lvl="1">
              <a:defRPr/>
            </a:pPr>
            <a:r>
              <a:rPr lang="ko-KR" altLang="en-US" dirty="0"/>
              <a:t>스마트폰의 하드웨어와	소프트웨어에 대해 학습한다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en-US" altLang="ko-KR" dirty="0"/>
              <a:t>4</a:t>
            </a:r>
            <a:r>
              <a:rPr lang="ko-KR" altLang="en-US" dirty="0"/>
              <a:t>차	산업혁명 시대의 컴퓨터와 소프트웨어의 발전 방향에 대해 알아본다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435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자료의 표현</a:t>
            </a:r>
            <a:endParaRPr lang="en-US" altLang="ko-KR" dirty="0"/>
          </a:p>
          <a:p>
            <a:pPr lvl="1"/>
            <a:r>
              <a:rPr lang="ko-KR" altLang="en-US" dirty="0"/>
              <a:t>문자의 표현 방식</a:t>
            </a:r>
            <a:endParaRPr lang="en-US" altLang="ko-KR" dirty="0"/>
          </a:p>
          <a:p>
            <a:pPr lvl="2"/>
            <a:r>
              <a:rPr lang="en-US" altLang="ko-KR" dirty="0"/>
              <a:t>ASCII </a:t>
            </a:r>
            <a:r>
              <a:rPr lang="ko-KR" altLang="en-US" dirty="0"/>
              <a:t>코드</a:t>
            </a:r>
            <a:endParaRPr lang="ko-KR" altLang="en-US" sz="1000" dirty="0"/>
          </a:p>
          <a:p>
            <a:pPr lvl="3"/>
            <a:r>
              <a:rPr lang="ko-KR" altLang="en-US" dirty="0"/>
              <a:t>통신목적으로 제작</a:t>
            </a:r>
            <a:endParaRPr lang="en-US" altLang="ko-KR" dirty="0"/>
          </a:p>
          <a:p>
            <a:pPr lvl="3"/>
            <a:r>
              <a:rPr lang="en-US" altLang="ko-KR" dirty="0"/>
              <a:t>7</a:t>
            </a:r>
            <a:r>
              <a:rPr lang="ko-KR" altLang="en-US" dirty="0"/>
              <a:t>비트로 구성되어 </a:t>
            </a:r>
            <a:r>
              <a:rPr lang="en-US" altLang="ko-KR" dirty="0"/>
              <a:t>128</a:t>
            </a:r>
            <a:r>
              <a:rPr lang="ko-KR" altLang="en-US" dirty="0"/>
              <a:t>개의 문자를 표현</a:t>
            </a:r>
            <a:endParaRPr lang="en-US" altLang="ko-KR" dirty="0"/>
          </a:p>
          <a:p>
            <a:pPr lvl="3"/>
            <a:r>
              <a:rPr lang="en-US" altLang="ko-KR" dirty="0"/>
              <a:t>	</a:t>
            </a:r>
            <a:r>
              <a:rPr lang="ko-KR" altLang="en-US" dirty="0"/>
              <a:t>현재 </a:t>
            </a:r>
            <a:r>
              <a:rPr lang="en-US" altLang="ko-KR" dirty="0"/>
              <a:t>1</a:t>
            </a:r>
            <a:r>
              <a:rPr lang="ko-KR" altLang="en-US" dirty="0"/>
              <a:t>비트를 더 추가한 </a:t>
            </a:r>
            <a:r>
              <a:rPr lang="en-US" altLang="ko-KR" dirty="0"/>
              <a:t>8</a:t>
            </a:r>
            <a:r>
              <a:rPr lang="ko-KR" altLang="en-US" dirty="0"/>
              <a:t>개의 비트를 사용하는 확장된 </a:t>
            </a:r>
            <a:r>
              <a:rPr lang="en-US" altLang="ko-KR" dirty="0"/>
              <a:t>ASCII</a:t>
            </a:r>
            <a:r>
              <a:rPr lang="en-US" altLang="ko-KR" sz="900" dirty="0"/>
              <a:t> </a:t>
            </a:r>
            <a:r>
              <a:rPr lang="ko-KR" altLang="en-US" dirty="0"/>
              <a:t>코드도 많이 쓰임</a:t>
            </a:r>
            <a:endParaRPr lang="en-US" altLang="ko-KR" dirty="0"/>
          </a:p>
          <a:p>
            <a:pPr lvl="3"/>
            <a:r>
              <a:rPr lang="ko-KR" altLang="en-US" dirty="0"/>
              <a:t>개인용 </a:t>
            </a:r>
            <a:r>
              <a:rPr lang="en-US" altLang="ko-KR" dirty="0"/>
              <a:t>PC</a:t>
            </a:r>
            <a:r>
              <a:rPr lang="ko-KR" altLang="en-US" dirty="0"/>
              <a:t>와 정보 통신용에 많이 사용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EBCDIC </a:t>
            </a:r>
            <a:r>
              <a:rPr lang="ko-KR" altLang="en-US" dirty="0"/>
              <a:t>코드 </a:t>
            </a:r>
            <a:endParaRPr lang="ko-KR" altLang="en-US" sz="1000" dirty="0"/>
          </a:p>
          <a:p>
            <a:pPr lvl="3"/>
            <a:r>
              <a:rPr lang="en-US" altLang="ko-KR" dirty="0"/>
              <a:t>8</a:t>
            </a:r>
            <a:r>
              <a:rPr lang="ko-KR" altLang="en-US" dirty="0"/>
              <a:t>비트로 구성되어 있어서 최대 </a:t>
            </a:r>
            <a:r>
              <a:rPr lang="en-US" altLang="ko-KR" dirty="0"/>
              <a:t>256</a:t>
            </a:r>
            <a:r>
              <a:rPr lang="ko-KR" altLang="en-US" dirty="0"/>
              <a:t>가지의 정보를 나타낼 수 있음</a:t>
            </a:r>
            <a:endParaRPr lang="en-US" altLang="ko-KR" dirty="0"/>
          </a:p>
          <a:p>
            <a:pPr lvl="3"/>
            <a:r>
              <a:rPr lang="en-US" altLang="ko-KR" dirty="0"/>
              <a:t>IBM </a:t>
            </a:r>
            <a:r>
              <a:rPr lang="ko-KR" altLang="en-US" dirty="0"/>
              <a:t>메인프레임 컴퓨터에 사용되기 위해 제작되었으며</a:t>
            </a:r>
            <a:r>
              <a:rPr lang="en-US" altLang="ko-KR" dirty="0"/>
              <a:t>,</a:t>
            </a:r>
            <a:r>
              <a:rPr lang="ko-KR" altLang="en-US" dirty="0"/>
              <a:t>모든 </a:t>
            </a:r>
            <a:r>
              <a:rPr lang="en-US" altLang="ko-KR" dirty="0"/>
              <a:t>IBM </a:t>
            </a:r>
            <a:r>
              <a:rPr lang="ko-KR" altLang="en-US" dirty="0"/>
              <a:t>장비에 사용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진화 </a:t>
            </a:r>
            <a:r>
              <a:rPr lang="en-US" altLang="ko-KR" dirty="0"/>
              <a:t>10</a:t>
            </a:r>
            <a:r>
              <a:rPr lang="ko-KR" altLang="en-US" dirty="0"/>
              <a:t>진 코드 </a:t>
            </a:r>
            <a:endParaRPr lang="ko-KR" altLang="en-US" sz="1000" dirty="0"/>
          </a:p>
          <a:p>
            <a:pPr lvl="3"/>
            <a:r>
              <a:rPr lang="en-US" altLang="ko-KR" dirty="0"/>
              <a:t>6</a:t>
            </a:r>
            <a:r>
              <a:rPr lang="ko-KR" altLang="en-US" dirty="0"/>
              <a:t>비트 </a:t>
            </a:r>
            <a:r>
              <a:rPr lang="en-US" altLang="ko-KR" dirty="0"/>
              <a:t>BCD </a:t>
            </a:r>
            <a:r>
              <a:rPr lang="ko-KR" altLang="en-US" dirty="0"/>
              <a:t>코드라고도 함</a:t>
            </a:r>
            <a:endParaRPr lang="en-US" altLang="ko-KR" dirty="0"/>
          </a:p>
          <a:p>
            <a:pPr lvl="3"/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영문자</a:t>
            </a:r>
            <a:r>
              <a:rPr lang="en-US" altLang="ko-KR" dirty="0"/>
              <a:t>, </a:t>
            </a:r>
            <a:r>
              <a:rPr lang="ko-KR" altLang="en-US" dirty="0"/>
              <a:t>특수문자를 코드화</a:t>
            </a:r>
            <a:endParaRPr lang="en-US" altLang="ko-KR" dirty="0"/>
          </a:p>
          <a:p>
            <a:pPr lvl="3"/>
            <a:r>
              <a:rPr lang="en-US" altLang="ko-KR" dirty="0"/>
              <a:t>10</a:t>
            </a:r>
            <a:r>
              <a:rPr lang="ko-KR" altLang="en-US" dirty="0"/>
              <a:t>진수를 나타내기 위한 </a:t>
            </a:r>
            <a:r>
              <a:rPr lang="en-US" altLang="ko-KR" dirty="0"/>
              <a:t>4</a:t>
            </a:r>
            <a:r>
              <a:rPr lang="ko-KR" altLang="en-US" dirty="0"/>
              <a:t>비트의 </a:t>
            </a:r>
            <a:r>
              <a:rPr lang="en-US" altLang="ko-KR" dirty="0"/>
              <a:t>BCD </a:t>
            </a:r>
            <a:r>
              <a:rPr lang="ko-KR" altLang="en-US" dirty="0"/>
              <a:t>코드에다 </a:t>
            </a:r>
            <a:r>
              <a:rPr lang="en-US" altLang="ko-KR" dirty="0"/>
              <a:t>2</a:t>
            </a:r>
            <a:r>
              <a:rPr lang="ko-KR" altLang="en-US" dirty="0"/>
              <a:t>비트를 추가하여 나타냄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유니코드</a:t>
            </a:r>
            <a:endParaRPr lang="ko-KR" altLang="en-US" sz="1000" dirty="0"/>
          </a:p>
          <a:p>
            <a:pPr lvl="3"/>
            <a:r>
              <a:rPr lang="ko-KR" altLang="en-US" dirty="0"/>
              <a:t>텍스트나 스크립트 문자에 대해 바이너리 코드를 확립하기 위한 것</a:t>
            </a:r>
            <a:endParaRPr lang="en-US" altLang="ko-KR" dirty="0"/>
          </a:p>
          <a:p>
            <a:pPr lvl="3"/>
            <a:r>
              <a:rPr lang="en-US" altLang="ko-KR" dirty="0"/>
              <a:t>	</a:t>
            </a:r>
            <a:r>
              <a:rPr lang="ko-KR" altLang="en-US" dirty="0"/>
              <a:t>현재 유니코드 표준은 </a:t>
            </a:r>
            <a:r>
              <a:rPr lang="en-US" altLang="ko-KR" dirty="0"/>
              <a:t>24</a:t>
            </a:r>
            <a:r>
              <a:rPr lang="ko-KR" altLang="en-US" dirty="0"/>
              <a:t>개 언어를 지원하기 위해 </a:t>
            </a:r>
            <a:r>
              <a:rPr lang="en-US" altLang="ko-KR" dirty="0"/>
              <a:t>34,168</a:t>
            </a:r>
            <a:r>
              <a:rPr lang="ko-KR" altLang="en-US" dirty="0"/>
              <a:t>개의 개별 코드문자를 담고 있음</a:t>
            </a:r>
            <a:endParaRPr lang="en-US" altLang="ko-KR" dirty="0"/>
          </a:p>
          <a:p>
            <a:pPr lvl="3"/>
            <a:r>
              <a:rPr lang="en-US" altLang="ko-KR" dirty="0"/>
              <a:t>	</a:t>
            </a:r>
            <a:r>
              <a:rPr lang="ko-KR" altLang="en-US" dirty="0"/>
              <a:t>세계 주요 언어로 작성된 문자들을 모두 충족하며</a:t>
            </a:r>
            <a:r>
              <a:rPr lang="en-US" altLang="ko-KR" dirty="0"/>
              <a:t>,</a:t>
            </a:r>
            <a:r>
              <a:rPr lang="ko-KR" altLang="en-US" dirty="0"/>
              <a:t>여러 가지 언어로 작성된 고문서까지도 지원가능</a:t>
            </a:r>
            <a:endParaRPr lang="en-US" altLang="ko-KR" dirty="0"/>
          </a:p>
          <a:p>
            <a:pPr lvl="3"/>
            <a:r>
              <a:rPr lang="en-US" altLang="ko-KR" dirty="0"/>
              <a:t>	</a:t>
            </a:r>
            <a:r>
              <a:rPr lang="ko-KR" altLang="en-US" dirty="0"/>
              <a:t>포함되지 않은 언어를 추가하기 위한 작업이 진행 중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3769029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자료의 표현</a:t>
            </a:r>
            <a:endParaRPr lang="en-US" altLang="ko-KR" dirty="0"/>
          </a:p>
          <a:p>
            <a:pPr lvl="1"/>
            <a:r>
              <a:rPr lang="ko-KR" altLang="en-US" dirty="0"/>
              <a:t>논리 자료와 포인터 자료의 표현 방식</a:t>
            </a:r>
            <a:endParaRPr lang="en-US" altLang="ko-KR" dirty="0"/>
          </a:p>
          <a:p>
            <a:pPr lvl="2"/>
            <a:r>
              <a:rPr lang="ko-KR" altLang="en-US" dirty="0"/>
              <a:t>논리 자료는 참과 거짓의 두 가지 상태만을 나타냄 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진수 한 자리의 비트로 나타낼 수 있음</a:t>
            </a:r>
            <a:endParaRPr lang="en-US" altLang="ko-KR" dirty="0"/>
          </a:p>
          <a:p>
            <a:pPr lvl="2"/>
            <a:r>
              <a:rPr lang="ko-KR" altLang="en-US" dirty="0"/>
              <a:t>포인터</a:t>
            </a:r>
            <a:r>
              <a:rPr lang="en-US" altLang="ko-KR" dirty="0"/>
              <a:t> </a:t>
            </a:r>
            <a:r>
              <a:rPr lang="ko-KR" altLang="en-US" dirty="0"/>
              <a:t>자료</a:t>
            </a:r>
            <a:endParaRPr lang="en-US" altLang="ko-KR" dirty="0"/>
          </a:p>
          <a:p>
            <a:pPr lvl="3"/>
            <a:r>
              <a:rPr lang="ko-KR" altLang="en-US" dirty="0" err="1"/>
              <a:t>기억공간에</a:t>
            </a:r>
            <a:r>
              <a:rPr lang="ko-KR" altLang="en-US" dirty="0"/>
              <a:t> 저장된 자료의	 주소 값</a:t>
            </a:r>
            <a:endParaRPr lang="en-US" altLang="ko-KR" dirty="0"/>
          </a:p>
          <a:p>
            <a:pPr lvl="3"/>
            <a:r>
              <a:rPr lang="ko-KR" altLang="en-US" dirty="0"/>
              <a:t>	자료 사이의	전후관계를 나타내고자 할 때 사용</a:t>
            </a:r>
            <a:endParaRPr lang="en-US" altLang="ko-KR" dirty="0"/>
          </a:p>
          <a:p>
            <a:pPr lvl="3"/>
            <a:r>
              <a:rPr lang="en-US" altLang="ko-KR" dirty="0"/>
              <a:t>	</a:t>
            </a:r>
            <a:r>
              <a:rPr lang="ko-KR" altLang="en-US" dirty="0"/>
              <a:t>일반적으로 링크라고 부름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2961501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6F36693-063A-4639-84FE-306061C0D6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803014"/>
                <a:ext cx="8963994" cy="587505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자료의 표현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정수의 표현 방식</a:t>
                </a:r>
              </a:p>
              <a:p>
                <a:pPr lvl="2"/>
                <a:r>
                  <a:rPr lang="ko-KR" altLang="en-US" dirty="0"/>
                  <a:t>비 부호 방식</a:t>
                </a:r>
                <a:endParaRPr lang="en-US" altLang="ko-KR" dirty="0"/>
              </a:p>
              <a:p>
                <a:pPr lvl="3"/>
                <a:r>
                  <a:rPr lang="en-US" altLang="ko-KR" dirty="0"/>
                  <a:t>n</a:t>
                </a:r>
                <a:r>
                  <a:rPr lang="ko-KR" altLang="en-US" dirty="0"/>
                  <a:t>개의 비트를 사용하여 정수를 표현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표현 가능한 정수의 범위는 </a:t>
                </a:r>
                <a:r>
                  <a:rPr lang="en-US" altLang="ko-KR" dirty="0"/>
                  <a:t>0</a:t>
                </a:r>
                <a:r>
                  <a:rPr lang="ko-KR" altLang="en-US" dirty="0" smtClean="0"/>
                  <a:t>에서부터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까지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음수 표현 불가능</a:t>
                </a:r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2"/>
                <a:r>
                  <a:rPr lang="ko-KR" altLang="en-US" dirty="0"/>
                  <a:t>부호 절댓값 방식 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전체 경우의	수의 반은 양수에 그리고 나머지 반은 음수에 대응하여 정수를 표현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음수 표현 가능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표현 가능한 정수의 </a:t>
                </a:r>
                <a:r>
                  <a:rPr lang="ko-KR" altLang="en-US" dirty="0" smtClean="0"/>
                  <a:t>범위는 </a:t>
                </a:r>
                <a:r>
                  <a:rPr lang="en-US" altLang="ko-KR" dirty="0" smtClean="0"/>
                  <a:t>-(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에서부터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까지</a:t>
                </a:r>
                <a:endParaRPr lang="en-US" altLang="ko-KR" dirty="0"/>
              </a:p>
              <a:p>
                <a:pPr marL="720725" lvl="3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6F36693-063A-4639-84FE-306061C0D6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803014"/>
                <a:ext cx="8963994" cy="5875055"/>
              </a:xfrm>
              <a:blipFill>
                <a:blip r:embed="rId2"/>
                <a:stretch>
                  <a:fillRect t="-1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B86390-1F0B-4E63-B45D-CF47023B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177" y="4760823"/>
            <a:ext cx="5455647" cy="8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85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6F36693-063A-4639-84FE-306061C0D6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803014"/>
                <a:ext cx="8963994" cy="587505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자료의 표현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정수의 표현 방식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1</a:t>
                </a:r>
                <a:r>
                  <a:rPr lang="ko-KR" altLang="en-US" dirty="0"/>
                  <a:t>의 보수 방식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양수 표시는 부호 절댓값 방식과 같으나 음수 표시가 다름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음수를 표현할 경우 절댓값이 동일한 양수에 대하여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보수를 취함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표현 가능한 정수의 범위는 </a:t>
                </a:r>
                <a:r>
                  <a:rPr lang="en-US" altLang="ko-KR" dirty="0"/>
                  <a:t>-(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에서부터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까지</a:t>
                </a:r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2"/>
                <a:r>
                  <a:rPr lang="ko-KR" altLang="en-US" dirty="0"/>
                  <a:t>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의 보수 방식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부호 절댓값	방식과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보수 방식은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의 개념과 별도로 </a:t>
                </a:r>
                <a:r>
                  <a:rPr lang="en-US" altLang="ko-KR" dirty="0"/>
                  <a:t>-0</a:t>
                </a:r>
                <a:r>
                  <a:rPr lang="ko-KR" altLang="en-US" dirty="0"/>
                  <a:t>의 개념도 존재한다는 단점</a:t>
                </a:r>
              </a:p>
              <a:p>
                <a:pPr lvl="3"/>
                <a:r>
                  <a:rPr lang="en-US" altLang="ko-KR" dirty="0"/>
                  <a:t>1</a:t>
                </a:r>
                <a:r>
                  <a:rPr lang="ko-KR" altLang="en-US" dirty="0"/>
                  <a:t>의 보수를 먼저 구한 결과	 값에 다시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을 더해 줌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표현 가능한 정수의 범위는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에서부터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)1</m:t>
                    </m:r>
                  </m:oMath>
                </a14:m>
                <a:endParaRPr lang="en-US" altLang="ko-KR" dirty="0"/>
              </a:p>
              <a:p>
                <a:pPr lvl="3"/>
                <a:endParaRPr lang="ko-KR" altLang="en-US" dirty="0"/>
              </a:p>
              <a:p>
                <a:pPr lvl="4"/>
                <a:endParaRPr lang="en-US" altLang="ko-KR" dirty="0"/>
              </a:p>
              <a:p>
                <a:pPr marL="720725" lvl="3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6F36693-063A-4639-84FE-306061C0D6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803014"/>
                <a:ext cx="8963994" cy="5875055"/>
              </a:xfrm>
              <a:blipFill>
                <a:blip r:embed="rId2"/>
                <a:stretch>
                  <a:fillRect t="-1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B90EC4-D2F9-42F6-869F-AA10AC8C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4" y="3051151"/>
            <a:ext cx="3905187" cy="7284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9F5EDB-1C41-4165-B034-550A571ED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04" y="5344815"/>
            <a:ext cx="3393491" cy="9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자료의 표현</a:t>
            </a:r>
            <a:endParaRPr lang="en-US" altLang="ko-KR" dirty="0"/>
          </a:p>
          <a:p>
            <a:pPr lvl="1"/>
            <a:r>
              <a:rPr lang="ko-KR" altLang="en-US" dirty="0"/>
              <a:t>실수의 표현 방식</a:t>
            </a:r>
            <a:endParaRPr lang="en-US" altLang="ko-KR" dirty="0"/>
          </a:p>
          <a:p>
            <a:pPr lvl="2"/>
            <a:r>
              <a:rPr lang="ko-KR" altLang="en-US" dirty="0"/>
              <a:t>부동 소수점 방식</a:t>
            </a:r>
            <a:endParaRPr lang="en-US" altLang="ko-KR" dirty="0"/>
          </a:p>
          <a:p>
            <a:pPr lvl="3"/>
            <a:r>
              <a:rPr lang="ko-KR" altLang="en-US" dirty="0"/>
              <a:t>임의의 수를 가수부분</a:t>
            </a:r>
            <a:r>
              <a:rPr lang="en-US" altLang="ko-KR" dirty="0"/>
              <a:t>(</a:t>
            </a:r>
            <a:r>
              <a:rPr lang="ko-KR" altLang="en-US" dirty="0"/>
              <a:t>소수부분</a:t>
            </a:r>
            <a:r>
              <a:rPr lang="en-US" altLang="ko-KR" dirty="0"/>
              <a:t>)</a:t>
            </a:r>
            <a:r>
              <a:rPr lang="ko-KR" altLang="en-US" dirty="0"/>
              <a:t>과 지수부분으로 나누어 컴퓨터의 기억공간에 저장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10</a:t>
            </a:r>
            <a:r>
              <a:rPr lang="ko-KR" altLang="en-US" dirty="0"/>
              <a:t>진수 변환 예시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marL="720725" lvl="3" indent="0">
              <a:buNone/>
            </a:pPr>
            <a:endParaRPr lang="en-US" altLang="ko-KR" dirty="0"/>
          </a:p>
          <a:p>
            <a:pPr marL="720725" lvl="3" indent="0">
              <a:buNone/>
            </a:pPr>
            <a:endParaRPr lang="en-US" altLang="ko-KR" dirty="0"/>
          </a:p>
          <a:p>
            <a:pPr lvl="3"/>
            <a:r>
              <a:rPr lang="en-US" altLang="ko-KR" dirty="0"/>
              <a:t>2,8,16 </a:t>
            </a:r>
            <a:r>
              <a:rPr lang="ko-KR" altLang="en-US" dirty="0"/>
              <a:t>진수 변환 예시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123773-43A5-4659-A8ED-3D0FAC52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39" y="2919133"/>
            <a:ext cx="4061905" cy="16428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686A66-AEE6-4E4D-8038-A8ECA549B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39" y="5366025"/>
            <a:ext cx="4733229" cy="8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8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자료구조의 개념과 종류</a:t>
            </a:r>
            <a:endParaRPr lang="en-US" altLang="ko-KR" dirty="0"/>
          </a:p>
          <a:p>
            <a:pPr lvl="1"/>
            <a:r>
              <a:rPr lang="ko-KR" altLang="en-US" dirty="0"/>
              <a:t>자료구조</a:t>
            </a:r>
            <a:endParaRPr lang="en-US" altLang="ko-KR" dirty="0"/>
          </a:p>
          <a:p>
            <a:pPr lvl="2"/>
            <a:r>
              <a:rPr lang="ko-KR" altLang="en-US" dirty="0"/>
              <a:t>컴퓨터가 효율적으로 자료를 처리하기 위한 저장과 처리 방법에 관한 것</a:t>
            </a:r>
            <a:endParaRPr lang="en-US" altLang="ko-KR" dirty="0"/>
          </a:p>
          <a:p>
            <a:pPr lvl="3"/>
            <a:r>
              <a:rPr lang="ko-KR" altLang="en-US" dirty="0"/>
              <a:t>자료들 간의 논리적인 관계가 표현되도록 구성</a:t>
            </a:r>
            <a:endParaRPr lang="en-US" altLang="ko-KR" dirty="0"/>
          </a:p>
          <a:p>
            <a:pPr marL="542925" lvl="2"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60B84-B98E-4517-B753-BA7E21A57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25" y="2508803"/>
            <a:ext cx="3810758" cy="41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8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자료구조의 개념과 종류</a:t>
            </a:r>
            <a:endParaRPr lang="en-US" altLang="ko-KR" dirty="0"/>
          </a:p>
          <a:p>
            <a:pPr lvl="1"/>
            <a:r>
              <a:rPr lang="ko-KR" altLang="en-US" dirty="0"/>
              <a:t>선형 구조</a:t>
            </a:r>
            <a:endParaRPr lang="en-US" altLang="ko-KR" dirty="0"/>
          </a:p>
          <a:p>
            <a:pPr lvl="2"/>
            <a:r>
              <a:rPr lang="ko-KR" altLang="en-US" dirty="0"/>
              <a:t>스택 </a:t>
            </a:r>
            <a:endParaRPr lang="en-US" altLang="ko-KR" dirty="0"/>
          </a:p>
          <a:p>
            <a:pPr lvl="3"/>
            <a:r>
              <a:rPr lang="ko-KR" altLang="en-US" dirty="0"/>
              <a:t>마지막에 입력된 것이 가장	 먼저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ko-KR" altLang="en-US" dirty="0"/>
              <a:t>후입선출 </a:t>
            </a:r>
            <a:r>
              <a:rPr lang="en-US" altLang="ko-KR" dirty="0"/>
              <a:t>LIFO)</a:t>
            </a:r>
          </a:p>
          <a:p>
            <a:pPr lvl="2"/>
            <a:r>
              <a:rPr lang="ko-KR" altLang="en-US" dirty="0"/>
              <a:t>큐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/>
              <a:t>리스트의 한 쪽 끝에서 자료 입력이 이루어지고</a:t>
            </a:r>
            <a:r>
              <a:rPr lang="en-US" altLang="ko-KR" dirty="0"/>
              <a:t>, </a:t>
            </a:r>
            <a:r>
              <a:rPr lang="ko-KR" altLang="en-US" dirty="0"/>
              <a:t>다른 쪽</a:t>
            </a:r>
            <a:r>
              <a:rPr lang="en-US" altLang="ko-KR" dirty="0"/>
              <a:t>(</a:t>
            </a:r>
            <a:r>
              <a:rPr lang="ko-KR" altLang="en-US" dirty="0"/>
              <a:t>반대 쪽</a:t>
            </a:r>
            <a:r>
              <a:rPr lang="en-US" altLang="ko-KR" dirty="0"/>
              <a:t>) </a:t>
            </a:r>
            <a:r>
              <a:rPr lang="ko-KR" altLang="en-US" dirty="0"/>
              <a:t>끝에서 자료의 출력이 이루어지는 구조</a:t>
            </a:r>
            <a:endParaRPr lang="en-US" altLang="ko-KR" dirty="0"/>
          </a:p>
          <a:p>
            <a:pPr lvl="3"/>
            <a:r>
              <a:rPr lang="ko-KR" altLang="en-US" dirty="0"/>
              <a:t>먼저 입력된 것이 가장 먼저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ko-KR" altLang="en-US" dirty="0"/>
              <a:t>선입선출 </a:t>
            </a:r>
            <a:r>
              <a:rPr lang="en-US" altLang="ko-KR" dirty="0"/>
              <a:t>FIFO)</a:t>
            </a:r>
          </a:p>
          <a:p>
            <a:pPr lvl="2"/>
            <a:r>
              <a:rPr lang="ko-KR" altLang="en-US" dirty="0" err="1"/>
              <a:t>데큐</a:t>
            </a:r>
            <a:endParaRPr lang="en-US" altLang="ko-KR" dirty="0"/>
          </a:p>
          <a:p>
            <a:pPr lvl="3"/>
            <a:r>
              <a:rPr lang="ko-KR" altLang="en-US" dirty="0"/>
              <a:t> 삽입과 삭제가 일어나는 곳이 한쪽이 아닌 양쪽인 형태의 리스트</a:t>
            </a:r>
            <a:endParaRPr lang="en-US" altLang="ko-KR" dirty="0"/>
          </a:p>
          <a:p>
            <a:pPr lvl="3"/>
            <a:r>
              <a:rPr lang="en-US" altLang="ko-KR" dirty="0"/>
              <a:t>	</a:t>
            </a:r>
            <a:r>
              <a:rPr lang="ko-KR" altLang="en-US" dirty="0"/>
              <a:t>스택과 큐를 합침</a:t>
            </a:r>
            <a:r>
              <a:rPr lang="en-US" altLang="ko-KR" dirty="0"/>
              <a:t> </a:t>
            </a:r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AE1F2BB-BC86-42B6-B321-98B60E78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63" y="4035158"/>
            <a:ext cx="5506269" cy="25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1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자료구조의 개념과 종류</a:t>
            </a:r>
            <a:endParaRPr lang="en-US" altLang="ko-KR" dirty="0"/>
          </a:p>
          <a:p>
            <a:pPr lvl="1"/>
            <a:r>
              <a:rPr lang="ko-KR" altLang="en-US" dirty="0"/>
              <a:t>선형 구조</a:t>
            </a:r>
            <a:endParaRPr lang="en-US" altLang="ko-KR" dirty="0"/>
          </a:p>
          <a:p>
            <a:pPr lvl="2"/>
            <a:r>
              <a:rPr lang="ko-KR" altLang="en-US" dirty="0"/>
              <a:t>순서 리스트</a:t>
            </a:r>
            <a:endParaRPr lang="en-US" altLang="ko-KR" dirty="0"/>
          </a:p>
          <a:p>
            <a:pPr lvl="3"/>
            <a:r>
              <a:rPr lang="ko-KR" altLang="en-US" dirty="0"/>
              <a:t> 정보를 나타내는 원소</a:t>
            </a:r>
            <a:r>
              <a:rPr lang="en-US" altLang="ko-KR" dirty="0"/>
              <a:t>(</a:t>
            </a:r>
            <a:r>
              <a:rPr lang="ko-KR" altLang="en-US" dirty="0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가 물리적으로 연속된 기억장소에 차례로 저장되어 있는 방식</a:t>
            </a:r>
            <a:endParaRPr lang="en-US" altLang="ko-KR" dirty="0"/>
          </a:p>
          <a:p>
            <a:pPr lvl="3"/>
            <a:r>
              <a:rPr lang="ko-KR" altLang="en-US" dirty="0"/>
              <a:t>가장 단순한 형태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연결 리스트</a:t>
            </a:r>
            <a:endParaRPr lang="en-US" altLang="ko-KR" dirty="0"/>
          </a:p>
          <a:p>
            <a:pPr lvl="3"/>
            <a:r>
              <a:rPr lang="ko-KR" altLang="en-US" dirty="0"/>
              <a:t>	하나의 노드를 표현할 때 자료 값에 링크 값을 추가 </a:t>
            </a:r>
            <a:endParaRPr lang="en-US" altLang="ko-KR" dirty="0"/>
          </a:p>
          <a:p>
            <a:pPr lvl="3"/>
            <a:r>
              <a:rPr lang="ko-KR" altLang="en-US" dirty="0"/>
              <a:t>노드가 저장되는 위치가 기억장소 내의 임의의 위치라도 무방함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3819156-4EE2-4727-82D3-EF5CD412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65" y="2425916"/>
            <a:ext cx="5987845" cy="827346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FFFFB1C-C8E6-4B80-AFAA-D1CF29614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3" y="4339901"/>
            <a:ext cx="5244526" cy="228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67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자료구조의 개념과 종류</a:t>
            </a:r>
            <a:endParaRPr lang="en-US" altLang="ko-KR" dirty="0"/>
          </a:p>
          <a:p>
            <a:pPr lvl="1"/>
            <a:r>
              <a:rPr lang="ko-KR" altLang="en-US" dirty="0"/>
              <a:t>비선형 구조</a:t>
            </a:r>
            <a:endParaRPr lang="en-US" altLang="ko-KR" dirty="0"/>
          </a:p>
          <a:p>
            <a:pPr lvl="2"/>
            <a:r>
              <a:rPr lang="ko-KR" altLang="en-US" dirty="0"/>
              <a:t>항목들 간에 일대다 혹은	다대다의 대응관계가 성립하는 자료구조 </a:t>
            </a:r>
            <a:endParaRPr lang="en-US" altLang="ko-KR" dirty="0"/>
          </a:p>
          <a:p>
            <a:pPr lvl="2"/>
            <a:r>
              <a:rPr lang="ko-KR" altLang="en-US" dirty="0"/>
              <a:t>트리와 그래프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 descr="텍스트, 지도, 시계이(가) 표시된 사진&#10;&#10;자동 생성된 설명">
            <a:extLst>
              <a:ext uri="{FF2B5EF4-FFF2-40B4-BE49-F238E27FC236}">
                <a16:creationId xmlns:a16="http://schemas.microsoft.com/office/drawing/2014/main" id="{389D146C-4451-4221-822C-A124A20D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8" y="2648810"/>
            <a:ext cx="8007043" cy="29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85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자료구조의 개념과 종류</a:t>
            </a:r>
            <a:endParaRPr lang="en-US" altLang="ko-KR" dirty="0"/>
          </a:p>
          <a:p>
            <a:pPr lvl="1"/>
            <a:r>
              <a:rPr lang="ko-KR" altLang="en-US" dirty="0"/>
              <a:t>파일 구조</a:t>
            </a:r>
            <a:endParaRPr lang="en-US" altLang="ko-KR" dirty="0"/>
          </a:p>
          <a:p>
            <a:pPr lvl="2"/>
            <a:r>
              <a:rPr lang="ko-KR" altLang="en-US" dirty="0"/>
              <a:t>순서 리스트</a:t>
            </a:r>
            <a:endParaRPr lang="en-US" altLang="ko-KR" dirty="0"/>
          </a:p>
          <a:p>
            <a:pPr lvl="3"/>
            <a:r>
              <a:rPr lang="ko-KR" altLang="en-US" dirty="0"/>
              <a:t>레코드들이 하나 또는 그 이상의 키 필드 값에 따라 순차적으로 연속되게 저장하는 방법</a:t>
            </a:r>
            <a:endParaRPr lang="en-US" altLang="ko-KR" dirty="0"/>
          </a:p>
          <a:p>
            <a:pPr lvl="3"/>
            <a:r>
              <a:rPr lang="ko-KR" altLang="en-US" dirty="0"/>
              <a:t>필요한 레코드를 추가하는 경우 파일 전체를 복사함</a:t>
            </a:r>
            <a:endParaRPr lang="en-US" altLang="ko-KR" dirty="0"/>
          </a:p>
          <a:p>
            <a:pPr lvl="3"/>
            <a:r>
              <a:rPr lang="ko-KR" altLang="en-US" dirty="0"/>
              <a:t>어떠한 입출력 매체에서도 처리가능	</a:t>
            </a:r>
            <a:endParaRPr lang="en-US" altLang="ko-KR" dirty="0"/>
          </a:p>
          <a:p>
            <a:pPr lvl="3"/>
            <a:r>
              <a:rPr lang="ko-KR" altLang="en-US" dirty="0"/>
              <a:t>레코드가 키순서로 편성되므로 처리 속도가 빠름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색인 순차 파일</a:t>
            </a:r>
            <a:endParaRPr lang="en-US" altLang="ko-KR" dirty="0"/>
          </a:p>
          <a:p>
            <a:pPr lvl="3"/>
            <a:r>
              <a:rPr lang="ko-KR" altLang="en-US" dirty="0"/>
              <a:t>각 레코드에 포함되어 있는 키에 따라서 논리적 순서에 의해 나열된 것</a:t>
            </a:r>
            <a:endParaRPr lang="en-US" altLang="ko-KR" dirty="0"/>
          </a:p>
          <a:p>
            <a:pPr lvl="3"/>
            <a:r>
              <a:rPr lang="ko-KR" altLang="en-US" dirty="0"/>
              <a:t>자료 저장 부분과 색인 부분으로 나누어져 있음</a:t>
            </a:r>
            <a:endParaRPr lang="en-US" altLang="ko-KR" dirty="0"/>
          </a:p>
          <a:p>
            <a:pPr lvl="3"/>
            <a:r>
              <a:rPr lang="ko-KR" altLang="en-US" dirty="0"/>
              <a:t>자료부는 모든 자료를 순차 파일과 같이 순차적으로 정리</a:t>
            </a:r>
            <a:r>
              <a:rPr lang="en-US" altLang="ko-KR" dirty="0"/>
              <a:t>, </a:t>
            </a:r>
            <a:r>
              <a:rPr lang="ko-KR" altLang="en-US" dirty="0"/>
              <a:t>보관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상대 파일</a:t>
            </a:r>
            <a:endParaRPr lang="en-US" altLang="ko-KR" sz="1000" dirty="0"/>
          </a:p>
          <a:p>
            <a:pPr lvl="3"/>
            <a:r>
              <a:rPr lang="ko-KR" altLang="en-US" dirty="0"/>
              <a:t>파일이 일련의 고정된 셀</a:t>
            </a:r>
            <a:endParaRPr lang="ko-KR" altLang="en-US" sz="900" dirty="0"/>
          </a:p>
          <a:p>
            <a:pPr lvl="3"/>
            <a:r>
              <a:rPr lang="ko-KR" altLang="en-US" dirty="0"/>
              <a:t>빈 셀이 어느 곳에나 나타날 수 있으며 연속적으로 나타낼 필요가 없는 파일 형태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322454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컴퓨터</a:t>
            </a:r>
            <a:r>
              <a:rPr lang="en-US" altLang="ko-KR" dirty="0"/>
              <a:t>(</a:t>
            </a:r>
            <a:r>
              <a:rPr lang="ko-KR" altLang="en-US" dirty="0"/>
              <a:t>정보처리</a:t>
            </a:r>
            <a:r>
              <a:rPr lang="en-US" altLang="ko-KR" dirty="0"/>
              <a:t>) </a:t>
            </a:r>
            <a:r>
              <a:rPr lang="ko-KR" altLang="en-US" dirty="0"/>
              <a:t>시스템의 개요</a:t>
            </a:r>
          </a:p>
        </p:txBody>
      </p:sp>
      <p:pic>
        <p:nvPicPr>
          <p:cNvPr id="11" name="내용 개체 틀 10" descr="스크린샷이(가) 표시된 사진&#10;&#10;자동 생성된 설명">
            <a:extLst>
              <a:ext uri="{FF2B5EF4-FFF2-40B4-BE49-F238E27FC236}">
                <a16:creationId xmlns:a16="http://schemas.microsoft.com/office/drawing/2014/main" id="{0AA7A1F6-4149-4B10-A808-15A20036554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6" y="3012844"/>
            <a:ext cx="3683309" cy="2176965"/>
          </a:xfr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BB6EA6A-10B0-461A-9BC8-3FC871D5F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77" y="2843562"/>
            <a:ext cx="4560848" cy="2346247"/>
          </a:xfrm>
          <a:prstGeom prst="rect">
            <a:avLst/>
          </a:prstGeom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2F7AB41-611D-4D2C-A978-682AF61E3264}"/>
              </a:ext>
            </a:extLst>
          </p:cNvPr>
          <p:cNvSpPr txBox="1">
            <a:spLocks/>
          </p:cNvSpPr>
          <p:nvPr/>
        </p:nvSpPr>
        <p:spPr>
          <a:xfrm>
            <a:off x="63501" y="803015"/>
            <a:ext cx="8963994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3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3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3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컴퓨터</a:t>
            </a:r>
            <a:r>
              <a:rPr lang="en-US" altLang="ko-KR" dirty="0"/>
              <a:t>(</a:t>
            </a:r>
            <a:r>
              <a:rPr lang="ko-KR" altLang="en-US" dirty="0"/>
              <a:t>정보처리</a:t>
            </a:r>
            <a:r>
              <a:rPr lang="en-US" altLang="ko-KR" dirty="0"/>
              <a:t>)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 err="1"/>
              <a:t>정보전송</a:t>
            </a:r>
            <a:r>
              <a:rPr lang="ko-KR" altLang="en-US" dirty="0"/>
              <a:t> 시스템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전송계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데이터를 전송하는 역할</a:t>
            </a:r>
          </a:p>
          <a:p>
            <a:pPr lvl="1"/>
            <a:r>
              <a:rPr lang="ko-KR" altLang="en-US" dirty="0"/>
              <a:t>정보처리 시스템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처리계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데이터를 가공 및 처리하여 보관하는 역할</a:t>
            </a:r>
          </a:p>
        </p:txBody>
      </p:sp>
    </p:spTree>
    <p:extLst>
      <p:ext uri="{BB962C8B-B14F-4D97-AF65-F5344CB8AC3E}">
        <p14:creationId xmlns:p14="http://schemas.microsoft.com/office/powerpoint/2010/main" val="1338692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운영체제의 개념과 역할</a:t>
            </a:r>
            <a:endParaRPr lang="en-US" altLang="ko-KR" dirty="0"/>
          </a:p>
          <a:p>
            <a:pPr lvl="1"/>
            <a:r>
              <a:rPr lang="ko-KR" altLang="en-US" dirty="0"/>
              <a:t>운영체제 </a:t>
            </a:r>
            <a:endParaRPr lang="en-US" altLang="ko-KR" sz="1200" dirty="0"/>
          </a:p>
          <a:p>
            <a:pPr lvl="3"/>
            <a:r>
              <a:rPr lang="ko-KR" altLang="en-US" dirty="0"/>
              <a:t>컴퓨터의 모든 움직임을 제어하는 시스템 소프트웨어의 한 종류</a:t>
            </a:r>
            <a:endParaRPr lang="en-US" altLang="ko-KR" dirty="0"/>
          </a:p>
          <a:p>
            <a:pPr lvl="3"/>
            <a:r>
              <a:rPr lang="ko-KR" altLang="en-US" dirty="0"/>
              <a:t>시스템이 가지고 있는 자원</a:t>
            </a:r>
            <a:r>
              <a:rPr lang="en-US" altLang="ko-KR" sz="1050" dirty="0"/>
              <a:t>(</a:t>
            </a:r>
            <a:r>
              <a:rPr lang="ko-KR" altLang="en-US" sz="1050" dirty="0"/>
              <a:t>프로세서</a:t>
            </a:r>
            <a:r>
              <a:rPr lang="en-US" altLang="ko-KR" sz="1050" dirty="0"/>
              <a:t>, </a:t>
            </a:r>
            <a:r>
              <a:rPr lang="ko-KR" altLang="en-US" sz="1050" dirty="0"/>
              <a:t>기억장치</a:t>
            </a:r>
            <a:r>
              <a:rPr lang="en-US" altLang="ko-KR" sz="1050" dirty="0"/>
              <a:t>, </a:t>
            </a:r>
            <a:r>
              <a:rPr lang="ko-KR" altLang="en-US" sz="1050" dirty="0"/>
              <a:t>입출력 장치</a:t>
            </a:r>
            <a:r>
              <a:rPr lang="en-US" altLang="ko-KR" sz="1050" dirty="0"/>
              <a:t>, </a:t>
            </a:r>
            <a:r>
              <a:rPr lang="ko-KR" altLang="en-US" sz="1050" dirty="0"/>
              <a:t>파일 및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분산 및 보호 기능</a:t>
            </a:r>
            <a:r>
              <a:rPr lang="en-US" altLang="ko-KR" sz="1050" dirty="0"/>
              <a:t>)</a:t>
            </a:r>
            <a:r>
              <a:rPr lang="ko-KR" altLang="en-US" sz="1100" dirty="0"/>
              <a:t>들을</a:t>
            </a:r>
            <a:r>
              <a:rPr lang="ko-KR" altLang="en-US" sz="1050" dirty="0"/>
              <a:t> </a:t>
            </a:r>
            <a:r>
              <a:rPr lang="ko-KR" altLang="en-US" dirty="0"/>
              <a:t>효율적으로 관리</a:t>
            </a:r>
            <a:endParaRPr lang="en-US" altLang="ko-KR" dirty="0"/>
          </a:p>
          <a:p>
            <a:pPr lvl="3"/>
            <a:r>
              <a:rPr lang="ko-KR" altLang="en-US" dirty="0"/>
              <a:t>사용자와 컴퓨터 시스템 간의 편리한 인터페이스 기능을 제공</a:t>
            </a:r>
            <a:endParaRPr lang="en-US" altLang="ko-KR" dirty="0"/>
          </a:p>
          <a:p>
            <a:pPr lvl="3"/>
            <a:r>
              <a:rPr lang="ko-KR" altLang="en-US" dirty="0"/>
              <a:t>사용자 간의 하드웨어 공동 사용을 허용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35" y="2905644"/>
            <a:ext cx="67151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91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운영체제의 개념과 역할</a:t>
            </a:r>
            <a:endParaRPr lang="en-US" altLang="ko-KR" dirty="0"/>
          </a:p>
          <a:p>
            <a:pPr lvl="1"/>
            <a:r>
              <a:rPr lang="ko-KR" altLang="en-US" dirty="0"/>
              <a:t>운영체제 </a:t>
            </a:r>
            <a:endParaRPr lang="en-US" altLang="ko-KR" sz="1200" dirty="0"/>
          </a:p>
          <a:p>
            <a:pPr lvl="3"/>
            <a:r>
              <a:rPr lang="ko-KR" altLang="en-US" dirty="0"/>
              <a:t>기본적인 기능은 컴퓨터 시스템 자원 관리</a:t>
            </a:r>
            <a:endParaRPr lang="en-US" altLang="ko-KR" dirty="0"/>
          </a:p>
          <a:p>
            <a:pPr lvl="3"/>
            <a:r>
              <a:rPr lang="ko-KR" altLang="en-US" dirty="0"/>
              <a:t>주로 프로세서와 메모리</a:t>
            </a:r>
            <a:r>
              <a:rPr lang="en-US" altLang="ko-KR" dirty="0"/>
              <a:t>, </a:t>
            </a:r>
            <a:r>
              <a:rPr lang="ko-KR" altLang="en-US" dirty="0"/>
              <a:t>주변장치</a:t>
            </a:r>
            <a:r>
              <a:rPr lang="en-US" altLang="ko-KR" dirty="0"/>
              <a:t>, </a:t>
            </a:r>
            <a:r>
              <a:rPr lang="ko-KR" altLang="en-US" dirty="0"/>
              <a:t>파일 등을 관리</a:t>
            </a:r>
            <a:endParaRPr lang="en-US" altLang="ko-KR" dirty="0"/>
          </a:p>
          <a:p>
            <a:pPr lvl="3"/>
            <a:r>
              <a:rPr lang="ko-KR" altLang="en-US" dirty="0"/>
              <a:t>부팅 작업과 사용자 인터페이스 작업</a:t>
            </a:r>
            <a:r>
              <a:rPr lang="en-US" altLang="ko-KR" dirty="0"/>
              <a:t>, </a:t>
            </a:r>
            <a:r>
              <a:rPr lang="ko-KR" altLang="en-US" dirty="0"/>
              <a:t>작업 관리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20C314D-BA0A-4721-845B-B88AAAF7B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67" y="2937147"/>
            <a:ext cx="6760661" cy="23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26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운영체제의 개념과 역할</a:t>
            </a:r>
            <a:endParaRPr lang="en-US" altLang="ko-KR" dirty="0"/>
          </a:p>
          <a:p>
            <a:pPr lvl="1"/>
            <a:r>
              <a:rPr lang="ko-KR" altLang="en-US" dirty="0"/>
              <a:t>운영체제 </a:t>
            </a:r>
            <a:endParaRPr lang="en-US" altLang="ko-KR" dirty="0"/>
          </a:p>
          <a:p>
            <a:pPr lvl="2"/>
            <a:r>
              <a:rPr lang="ko-KR" altLang="en-US" dirty="0"/>
              <a:t>다중 프로세싱</a:t>
            </a:r>
            <a:endParaRPr lang="en-US" altLang="ko-KR" dirty="0"/>
          </a:p>
          <a:p>
            <a:pPr lvl="3"/>
            <a:r>
              <a:rPr lang="ko-KR" altLang="en-US" dirty="0"/>
              <a:t>여러 개의 프로세서를 사용하는 것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다중 </a:t>
            </a:r>
            <a:r>
              <a:rPr lang="ko-KR" altLang="en-US" dirty="0" err="1"/>
              <a:t>태스킹</a:t>
            </a:r>
            <a:endParaRPr lang="en-US" altLang="ko-KR" dirty="0"/>
          </a:p>
          <a:p>
            <a:pPr lvl="3"/>
            <a:r>
              <a:rPr lang="ko-KR" altLang="en-US" dirty="0"/>
              <a:t>같은 시간에 여러 개의 프로그램을 띄우는 것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다중 프로그래밍</a:t>
            </a:r>
            <a:endParaRPr lang="en-US" altLang="ko-KR" dirty="0"/>
          </a:p>
          <a:p>
            <a:pPr lvl="3"/>
            <a:r>
              <a:rPr lang="ko-KR" altLang="en-US" dirty="0"/>
              <a:t>여러 개의 프로그램들이 단일 프로세서 상에서 동시에 실행되는 것</a:t>
            </a:r>
            <a:endParaRPr lang="en-US" altLang="ko-KR" dirty="0"/>
          </a:p>
          <a:p>
            <a:pPr lvl="3"/>
            <a:r>
              <a:rPr lang="en-US" altLang="ko-KR" dirty="0"/>
              <a:t>	</a:t>
            </a:r>
            <a:r>
              <a:rPr lang="ko-KR" altLang="en-US" dirty="0"/>
              <a:t>진정한 의미로는 여러 개의 프로그램이	동시에 수행된다고 볼 수 없음</a:t>
            </a:r>
            <a:endParaRPr lang="en-US" altLang="ko-KR" dirty="0"/>
          </a:p>
          <a:p>
            <a:pPr lvl="3"/>
            <a:r>
              <a:rPr lang="ko-KR" altLang="en-US" dirty="0"/>
              <a:t>운영체제의 통제 하에 한 프로그램이 일부 수행되고 나서</a:t>
            </a:r>
            <a:r>
              <a:rPr lang="en-US" altLang="ko-KR" dirty="0"/>
              <a:t>, </a:t>
            </a:r>
            <a:r>
              <a:rPr lang="ko-KR" altLang="en-US" dirty="0"/>
              <a:t>또 다른 프로그램이 일부 수행되는 식으로 진행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2642742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운영체제의 개념과 역할</a:t>
            </a:r>
            <a:endParaRPr lang="en-US" altLang="ko-KR" dirty="0"/>
          </a:p>
          <a:p>
            <a:pPr lvl="1"/>
            <a:r>
              <a:rPr lang="ko-KR" altLang="en-US" dirty="0"/>
              <a:t>운영체제</a:t>
            </a:r>
            <a:endParaRPr lang="en-US" altLang="ko-KR" dirty="0"/>
          </a:p>
          <a:p>
            <a:pPr lvl="2"/>
            <a:r>
              <a:rPr lang="ko-KR" altLang="en-US" dirty="0"/>
              <a:t>교착상태</a:t>
            </a:r>
            <a:endParaRPr lang="en-US" altLang="ko-KR" dirty="0"/>
          </a:p>
          <a:p>
            <a:pPr lvl="3"/>
            <a:r>
              <a:rPr lang="ko-KR" altLang="en-US" dirty="0"/>
              <a:t>다중 프로그래밍 환경에서 흔히 발생</a:t>
            </a:r>
            <a:endParaRPr lang="en-US" altLang="ko-KR" dirty="0"/>
          </a:p>
          <a:p>
            <a:pPr lvl="3"/>
            <a:r>
              <a:rPr lang="ko-KR" altLang="en-US" dirty="0"/>
              <a:t>	두 개 이상의	작업이 서로 상대방의 작업이 끝나기만을 기다리고 있어 결과적으로 아무것도 완료되지 못하는 상태</a:t>
            </a:r>
            <a:endParaRPr lang="en-US" altLang="ko-KR" dirty="0"/>
          </a:p>
          <a:p>
            <a:pPr lvl="3"/>
            <a:r>
              <a:rPr lang="ko-KR" altLang="en-US" dirty="0"/>
              <a:t>다음 네 가지 조건이 모두 만족할 경우 교착상태 발생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 err="1"/>
              <a:t>상호배제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프로세스들이 필요로 하는 자원에 대해 배타적인 통제권을 요구</a:t>
            </a:r>
            <a:endParaRPr lang="en-US" altLang="ko-KR" dirty="0"/>
          </a:p>
          <a:p>
            <a:pPr lvl="3"/>
            <a:r>
              <a:rPr lang="ko-KR" altLang="en-US" dirty="0" err="1"/>
              <a:t>점유대기</a:t>
            </a:r>
            <a:r>
              <a:rPr lang="en-US" altLang="ko-KR" sz="800" dirty="0"/>
              <a:t> : </a:t>
            </a:r>
            <a:r>
              <a:rPr lang="ko-KR" altLang="en-US" dirty="0"/>
              <a:t>프로세스가 할당된 자원을 가진 상태에서 다른 자원을 기다림</a:t>
            </a:r>
            <a:endParaRPr lang="en-US" altLang="ko-KR" dirty="0"/>
          </a:p>
          <a:p>
            <a:pPr lvl="3"/>
            <a:r>
              <a:rPr lang="ko-KR" altLang="en-US" dirty="0" err="1"/>
              <a:t>비선점</a:t>
            </a:r>
            <a:r>
              <a:rPr lang="en-US" altLang="ko-KR" sz="800" dirty="0"/>
              <a:t> : </a:t>
            </a:r>
            <a:r>
              <a:rPr lang="ko-KR" altLang="en-US" dirty="0"/>
              <a:t>프로세스가 어떤 자원의 사용을 끝낼 때까지 그 자원을 뺏을 수 없음</a:t>
            </a:r>
            <a:endParaRPr lang="en-US" altLang="ko-KR" dirty="0"/>
          </a:p>
          <a:p>
            <a:pPr lvl="3"/>
            <a:r>
              <a:rPr lang="ko-KR" altLang="en-US" dirty="0" err="1"/>
              <a:t>순환대기</a:t>
            </a:r>
            <a:r>
              <a:rPr lang="en-US" altLang="ko-KR" sz="800" dirty="0"/>
              <a:t> : </a:t>
            </a:r>
            <a:r>
              <a:rPr lang="ko-KR" altLang="en-US" dirty="0"/>
              <a:t>각 프로세스는 순환적으로 다음 프로세스가 요구하는 자원을 가지고 있음</a:t>
            </a:r>
            <a:endParaRPr lang="en-US" altLang="ko-KR" dirty="0"/>
          </a:p>
          <a:p>
            <a:pPr marL="720725" lvl="3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585864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운영체제의 역사</a:t>
            </a:r>
            <a:endParaRPr lang="en-US" altLang="ko-KR" dirty="0"/>
          </a:p>
          <a:p>
            <a:pPr lvl="1"/>
            <a:r>
              <a:rPr lang="ko-KR" altLang="en-US" dirty="0"/>
              <a:t>최초의 운영체제</a:t>
            </a:r>
            <a:endParaRPr lang="en-US" altLang="ko-KR" dirty="0"/>
          </a:p>
          <a:p>
            <a:pPr lvl="2"/>
            <a:r>
              <a:rPr lang="ko-KR" altLang="en-US" dirty="0"/>
              <a:t>제너럴 모터스</a:t>
            </a:r>
            <a:r>
              <a:rPr lang="en-US" altLang="ko-KR" sz="1100" dirty="0"/>
              <a:t> </a:t>
            </a:r>
            <a:r>
              <a:rPr lang="ko-KR" altLang="en-US" dirty="0"/>
              <a:t>연구소</a:t>
            </a:r>
            <a:r>
              <a:rPr lang="en-US" altLang="ko-KR" dirty="0"/>
              <a:t>, 1950</a:t>
            </a:r>
            <a:r>
              <a:rPr lang="ko-KR" altLang="en-US" dirty="0"/>
              <a:t>년대 초반에 처음 개발</a:t>
            </a:r>
            <a:endParaRPr lang="en-US" altLang="ko-KR" dirty="0"/>
          </a:p>
          <a:p>
            <a:pPr lvl="2"/>
            <a:r>
              <a:rPr lang="en-US" altLang="ko-KR" dirty="0"/>
              <a:t>IBM-701 </a:t>
            </a:r>
            <a:r>
              <a:rPr lang="ko-KR" altLang="en-US" dirty="0"/>
              <a:t>컴퓨터에서 사용목적</a:t>
            </a:r>
            <a:endParaRPr lang="en-US" altLang="ko-KR" dirty="0"/>
          </a:p>
          <a:p>
            <a:pPr marL="720725" lvl="3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6A540BB-6FA5-4D4A-B443-465E0D25F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90" y="2566881"/>
            <a:ext cx="6555575" cy="17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5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운영체제의 구성</a:t>
            </a:r>
            <a:endParaRPr lang="en-US" altLang="ko-KR" dirty="0"/>
          </a:p>
          <a:p>
            <a:pPr lvl="2"/>
            <a:r>
              <a:rPr lang="ko-KR" altLang="en-US" dirty="0"/>
              <a:t>제어 프로그램과 처리 프로그램으로 나뉨</a:t>
            </a:r>
            <a:endParaRPr lang="en-US" altLang="ko-KR" dirty="0"/>
          </a:p>
          <a:p>
            <a:pPr lvl="2"/>
            <a:r>
              <a:rPr lang="ko-KR" altLang="en-US" dirty="0"/>
              <a:t>비동기 인터페이스 </a:t>
            </a:r>
            <a:endParaRPr lang="en-US" altLang="ko-KR" sz="1000" dirty="0"/>
          </a:p>
          <a:p>
            <a:pPr lvl="3"/>
            <a:r>
              <a:rPr lang="ko-KR" altLang="en-US" dirty="0"/>
              <a:t>컴퓨터 본체와 주변장치 간에 직렬 데이터 전송을 하기 위해 사용</a:t>
            </a:r>
            <a:endParaRPr lang="en-US" altLang="ko-KR" dirty="0"/>
          </a:p>
          <a:p>
            <a:pPr lvl="3"/>
            <a:r>
              <a:rPr lang="ko-KR" altLang="en-US" dirty="0"/>
              <a:t>컴퓨터 내에 있는 입출력 시스템의 전송속도와 입출력 장치 의 속도가 현저하게 다를 때 사용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동기 인터페이스 </a:t>
            </a:r>
            <a:endParaRPr lang="en-US" altLang="ko-KR" sz="1000" dirty="0"/>
          </a:p>
          <a:p>
            <a:pPr lvl="3"/>
            <a:r>
              <a:rPr lang="ko-KR" altLang="en-US" dirty="0"/>
              <a:t>	컴퓨터와 입출력 장치가 데이터를 주고받을 때 일정한 </a:t>
            </a:r>
            <a:r>
              <a:rPr lang="ko-KR" altLang="en-US" dirty="0" err="1"/>
              <a:t>클록</a:t>
            </a:r>
            <a:r>
              <a:rPr lang="ko-KR" altLang="en-US" dirty="0"/>
              <a:t> 신호의 속도에 맞추어 약정된 신호에 의해 </a:t>
            </a:r>
            <a:endParaRPr lang="en-US" altLang="ko-KR" dirty="0"/>
          </a:p>
          <a:p>
            <a:pPr marL="720725" lvl="3" indent="0">
              <a:buNone/>
            </a:pPr>
            <a:r>
              <a:rPr lang="ko-KR" altLang="en-US" dirty="0"/>
              <a:t>    동기를 맞추는 방식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주기억장치의 관리기법</a:t>
            </a:r>
            <a:endParaRPr lang="en-US" altLang="ko-KR" dirty="0"/>
          </a:p>
          <a:p>
            <a:pPr lvl="3"/>
            <a:r>
              <a:rPr lang="ko-KR" altLang="en-US" dirty="0"/>
              <a:t>최적적합 </a:t>
            </a:r>
            <a:r>
              <a:rPr lang="en-US" altLang="ko-KR" dirty="0"/>
              <a:t>Best-Fit: </a:t>
            </a:r>
            <a:r>
              <a:rPr lang="ko-KR" altLang="en-US" dirty="0"/>
              <a:t>적재 가능 공간 중 가장 작은 공간에 배치</a:t>
            </a:r>
            <a:endParaRPr lang="en-US" altLang="ko-KR" dirty="0"/>
          </a:p>
          <a:p>
            <a:pPr lvl="3"/>
            <a:r>
              <a:rPr lang="ko-KR" altLang="en-US" dirty="0"/>
              <a:t>최악적합 </a:t>
            </a:r>
            <a:r>
              <a:rPr lang="en-US" altLang="ko-KR" dirty="0"/>
              <a:t>Worst-Fit: </a:t>
            </a:r>
            <a:r>
              <a:rPr lang="ko-KR" altLang="en-US" dirty="0"/>
              <a:t>적재 가능 공간 중 가장 큰 공간에 배치</a:t>
            </a:r>
            <a:endParaRPr lang="en-US" altLang="ko-KR" dirty="0"/>
          </a:p>
          <a:p>
            <a:pPr lvl="3"/>
            <a:r>
              <a:rPr lang="ko-KR" altLang="en-US" dirty="0"/>
              <a:t>최초적합 </a:t>
            </a:r>
            <a:r>
              <a:rPr lang="en-US" altLang="ko-KR" dirty="0"/>
              <a:t>First-Fit: </a:t>
            </a:r>
            <a:r>
              <a:rPr lang="ko-KR" altLang="en-US" dirty="0"/>
              <a:t>적재 가능 공간 중 첫 공간에 배치</a:t>
            </a:r>
            <a:endParaRPr lang="en-US" altLang="ko-KR" dirty="0"/>
          </a:p>
          <a:p>
            <a:pPr lvl="3"/>
            <a:r>
              <a:rPr lang="ko-KR" altLang="en-US" dirty="0"/>
              <a:t>최후적합 </a:t>
            </a:r>
            <a:r>
              <a:rPr lang="en-US" altLang="ko-KR" dirty="0"/>
              <a:t>Last-Fit : </a:t>
            </a:r>
            <a:r>
              <a:rPr lang="ko-KR" altLang="en-US" dirty="0"/>
              <a:t>적재 가능 공간 중 마지막 공간에 배치</a:t>
            </a:r>
            <a:endParaRPr lang="en-US" altLang="ko-KR" dirty="0"/>
          </a:p>
          <a:p>
            <a:pPr lvl="3"/>
            <a:endParaRPr lang="en-US" altLang="ko-KR" u="sng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78461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운영체제의 구성</a:t>
            </a:r>
            <a:endParaRPr lang="en-US" altLang="ko-KR" dirty="0"/>
          </a:p>
          <a:p>
            <a:pPr lvl="3"/>
            <a:endParaRPr lang="en-US" altLang="ko-KR" u="sng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FD6484A-185A-4753-A596-7DCA200F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48" y="1194482"/>
            <a:ext cx="4824304" cy="566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운영체제의 종류와 점유율</a:t>
            </a:r>
            <a:endParaRPr lang="en-US" altLang="ko-KR" dirty="0"/>
          </a:p>
          <a:p>
            <a:pPr lvl="2"/>
            <a:r>
              <a:rPr lang="ko-KR" altLang="en-US" dirty="0"/>
              <a:t>대표적으로 마이크로소프트의 윈도우</a:t>
            </a:r>
            <a:r>
              <a:rPr lang="en-US" altLang="ko-KR" dirty="0"/>
              <a:t>, </a:t>
            </a:r>
            <a:r>
              <a:rPr lang="ko-KR" altLang="en-US" dirty="0"/>
              <a:t>애플의 맥 </a:t>
            </a:r>
            <a:r>
              <a:rPr lang="en-US" altLang="ko-KR" dirty="0"/>
              <a:t>OS, </a:t>
            </a:r>
            <a:r>
              <a:rPr lang="ko-KR" altLang="en-US" dirty="0"/>
              <a:t>리눅스 등</a:t>
            </a:r>
            <a:endParaRPr lang="en-US" altLang="ko-KR" dirty="0"/>
          </a:p>
          <a:p>
            <a:pPr lvl="2"/>
            <a:r>
              <a:rPr lang="ko-KR" altLang="en-US" dirty="0"/>
              <a:t>개인용 컴퓨터 </a:t>
            </a:r>
            <a:r>
              <a:rPr lang="en-US" altLang="ko-KR" dirty="0"/>
              <a:t>PC</a:t>
            </a:r>
            <a:r>
              <a:rPr lang="ko-KR" altLang="en-US" dirty="0"/>
              <a:t>가 널리	보급되며 운영체제</a:t>
            </a:r>
            <a:r>
              <a:rPr lang="en-US" altLang="ko-KR" dirty="0"/>
              <a:t>OS </a:t>
            </a:r>
            <a:r>
              <a:rPr lang="ko-KR" altLang="en-US" dirty="0"/>
              <a:t>시장도 성장</a:t>
            </a:r>
            <a:endParaRPr lang="en-US" altLang="ko-KR" dirty="0"/>
          </a:p>
          <a:p>
            <a:pPr lvl="2"/>
            <a:r>
              <a:rPr lang="ko-KR" altLang="en-US" dirty="0"/>
              <a:t>현재 전 세계에서 가장 많이 사용되는 </a:t>
            </a:r>
            <a:r>
              <a:rPr lang="en-US" altLang="ko-KR" dirty="0"/>
              <a:t>OS : </a:t>
            </a:r>
            <a:r>
              <a:rPr lang="ko-KR" altLang="en-US" dirty="0"/>
              <a:t>안드로이드</a:t>
            </a:r>
            <a:endParaRPr lang="en-US" altLang="ko-KR" dirty="0"/>
          </a:p>
          <a:p>
            <a:pPr lvl="3"/>
            <a:r>
              <a:rPr lang="en-US" altLang="ko-KR" dirty="0"/>
              <a:t>PC: windows</a:t>
            </a:r>
          </a:p>
          <a:p>
            <a:pPr lvl="3"/>
            <a:r>
              <a:rPr lang="ko-KR" altLang="en-US" dirty="0"/>
              <a:t>스마트폰</a:t>
            </a:r>
            <a:r>
              <a:rPr lang="en-US" altLang="ko-KR" dirty="0"/>
              <a:t>: </a:t>
            </a:r>
            <a:r>
              <a:rPr lang="ko-KR" altLang="en-US" dirty="0"/>
              <a:t>안드로이드</a:t>
            </a:r>
            <a:endParaRPr lang="en-US" altLang="ko-KR" u="sng" dirty="0"/>
          </a:p>
          <a:p>
            <a:pPr lvl="2"/>
            <a:r>
              <a:rPr lang="ko-KR" altLang="en-US" dirty="0"/>
              <a:t>스마트폰과 태블릿의 보급확대로 인해 안드로이드 점유율이 </a:t>
            </a:r>
            <a:r>
              <a:rPr lang="en-US" altLang="ko-KR" dirty="0"/>
              <a:t>windows </a:t>
            </a:r>
            <a:r>
              <a:rPr lang="ko-KR" altLang="en-US" dirty="0"/>
              <a:t>점유율 추월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B9FBAC-C9DE-4352-9CEC-28478AF5F01E}"/>
              </a:ext>
            </a:extLst>
          </p:cNvPr>
          <p:cNvSpPr txBox="1">
            <a:spLocks/>
          </p:cNvSpPr>
          <p:nvPr/>
        </p:nvSpPr>
        <p:spPr>
          <a:xfrm>
            <a:off x="215901" y="955414"/>
            <a:ext cx="8963994" cy="587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3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3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3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3FB5E0-C160-4164-9E3A-20DF20A3E5AD}"/>
              </a:ext>
            </a:extLst>
          </p:cNvPr>
          <p:cNvGrpSpPr/>
          <p:nvPr/>
        </p:nvGrpSpPr>
        <p:grpSpPr>
          <a:xfrm>
            <a:off x="116505" y="3798838"/>
            <a:ext cx="8963994" cy="6134344"/>
            <a:chOff x="139701" y="3793287"/>
            <a:chExt cx="8963994" cy="61343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D57FE2F-337F-4BA1-8830-978A545D6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54" t="11021" r="43791" b="79828"/>
            <a:stretch/>
          </p:blipFill>
          <p:spPr>
            <a:xfrm>
              <a:off x="878948" y="3793287"/>
              <a:ext cx="3946087" cy="25929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8088A8-3FC2-45BA-B722-FBE7FDF1D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695" t="24789" r="4015" b="10039"/>
            <a:stretch/>
          </p:blipFill>
          <p:spPr>
            <a:xfrm>
              <a:off x="6070089" y="3793287"/>
              <a:ext cx="1581028" cy="1846499"/>
            </a:xfrm>
            <a:prstGeom prst="rect">
              <a:avLst/>
            </a:prstGeom>
          </p:spPr>
        </p:pic>
        <p:sp>
          <p:nvSpPr>
            <p:cNvPr id="7" name="내용 개체 틀 3">
              <a:extLst>
                <a:ext uri="{FF2B5EF4-FFF2-40B4-BE49-F238E27FC236}">
                  <a16:creationId xmlns:a16="http://schemas.microsoft.com/office/drawing/2014/main" id="{86A9F39F-AF86-41D2-9746-0600F60B6384}"/>
                </a:ext>
              </a:extLst>
            </p:cNvPr>
            <p:cNvSpPr txBox="1">
              <a:spLocks/>
            </p:cNvSpPr>
            <p:nvPr/>
          </p:nvSpPr>
          <p:spPr>
            <a:xfrm>
              <a:off x="139701" y="4052576"/>
              <a:ext cx="8963994" cy="5875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5600" indent="-261938" algn="l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5">
                    <a:lumMod val="50000"/>
                  </a:schemeClr>
                </a:buClr>
                <a:buSzPct val="130000"/>
                <a:buFont typeface="Wingdings" panose="05000000000000000000" pitchFamily="2" charset="2"/>
                <a:buChar char="§"/>
                <a:defRPr sz="2000" b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534988" indent="-177800" algn="l" defTabSz="914400" rtl="0" eaLnBrk="1" latinLnBrk="1" hangingPunct="1">
                <a:lnSpc>
                  <a:spcPct val="130000"/>
                </a:lnSpc>
                <a:spcBef>
                  <a:spcPct val="20000"/>
                </a:spcBef>
                <a:buClr>
                  <a:schemeClr val="accent5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720725" indent="-185738" algn="l" defTabSz="914400" rtl="0" eaLnBrk="1" latinLnBrk="1" hangingPunct="1">
                <a:lnSpc>
                  <a:spcPct val="130000"/>
                </a:lnSpc>
                <a:spcBef>
                  <a:spcPct val="20000"/>
                </a:spcBef>
                <a:buClr>
                  <a:schemeClr val="accent5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898525" indent="-177800" algn="l" defTabSz="914400" rtl="0" eaLnBrk="1" latinLnBrk="1" hangingPunct="1">
                <a:lnSpc>
                  <a:spcPct val="130000"/>
                </a:lnSpc>
                <a:spcBef>
                  <a:spcPct val="20000"/>
                </a:spcBef>
                <a:buClr>
                  <a:schemeClr val="accent5">
                    <a:lumMod val="50000"/>
                  </a:schemeClr>
                </a:buClr>
                <a:buFont typeface="맑은 고딕" panose="020B0503020000020004" pitchFamily="50" charset="-127"/>
                <a:buChar char="-"/>
                <a:defRPr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077913" indent="-179388" algn="l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5">
                    <a:lumMod val="50000"/>
                  </a:schemeClr>
                </a:buClr>
                <a:buFont typeface="Arial" panose="020B0604020202020204" pitchFamily="34" charset="0"/>
                <a:buChar char="»"/>
                <a:defRPr sz="10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>
                <a:buFont typeface="Wingdings" panose="05000000000000000000" pitchFamily="2" charset="2"/>
                <a:buChar char="ü"/>
              </a:pPr>
              <a:r>
                <a:rPr lang="ko-KR" altLang="en-US" dirty="0"/>
                <a:t>마이크로소프트 사의 창업자</a:t>
              </a:r>
              <a:r>
                <a:rPr lang="en-US" altLang="ko-KR" dirty="0"/>
                <a:t>, </a:t>
              </a:r>
              <a:r>
                <a:rPr lang="ko-KR" altLang="en-US" dirty="0"/>
                <a:t>현재는 일선에서 </a:t>
              </a:r>
              <a:endParaRPr lang="en-US" altLang="ko-KR" dirty="0"/>
            </a:p>
            <a:p>
              <a:pPr lvl="3">
                <a:buFont typeface="Wingdings" panose="05000000000000000000" pitchFamily="2" charset="2"/>
                <a:buChar char="ü"/>
              </a:pPr>
              <a:r>
                <a:rPr lang="ko-KR" altLang="en-US" dirty="0"/>
                <a:t>컴퓨터 운영체제인 윈도우를 만들어낸 대표적인 시스템 프로그래머</a:t>
              </a:r>
              <a:endParaRPr lang="en-US" altLang="ko-KR" dirty="0"/>
            </a:p>
            <a:p>
              <a:pPr lvl="3">
                <a:buFont typeface="Wingdings" panose="05000000000000000000" pitchFamily="2" charset="2"/>
                <a:buChar char="ü"/>
              </a:pPr>
              <a:r>
                <a:rPr lang="en-US" altLang="ko-KR" dirty="0"/>
                <a:t>1975</a:t>
              </a:r>
              <a:r>
                <a:rPr lang="ko-KR" altLang="en-US" dirty="0"/>
                <a:t>년 </a:t>
              </a:r>
              <a:r>
                <a:rPr lang="ko-KR" altLang="en-US" dirty="0" err="1"/>
                <a:t>뉴멕시코</a:t>
              </a:r>
              <a:r>
                <a:rPr lang="ko-KR" altLang="en-US" dirty="0"/>
                <a:t> 주 </a:t>
              </a:r>
              <a:r>
                <a:rPr lang="ko-KR" altLang="en-US" dirty="0" err="1"/>
                <a:t>앨버커키에서</a:t>
              </a:r>
              <a:r>
                <a:rPr lang="ko-KR" altLang="en-US" dirty="0"/>
                <a:t> 마이크로소프트사 설립</a:t>
              </a:r>
              <a:endParaRPr lang="en-US" altLang="ko-KR" dirty="0"/>
            </a:p>
            <a:p>
              <a:pPr lvl="3">
                <a:buFont typeface="Wingdings" panose="05000000000000000000" pitchFamily="2" charset="2"/>
                <a:buChar char="ü"/>
              </a:pPr>
              <a:r>
                <a:rPr lang="en-US" altLang="ko-KR" dirty="0"/>
                <a:t>2007</a:t>
              </a:r>
              <a:r>
                <a:rPr lang="ko-KR" altLang="en-US" dirty="0"/>
                <a:t>년 미국 </a:t>
              </a:r>
              <a:r>
                <a:rPr lang="en-US" altLang="ko-KR" dirty="0"/>
                <a:t>ABC </a:t>
              </a:r>
              <a:r>
                <a:rPr lang="ko-KR" altLang="en-US" dirty="0"/>
                <a:t>뉴스가 선정한 세계에서 가장 영향력 있는 인물 </a:t>
              </a:r>
              <a:r>
                <a:rPr lang="en-US" altLang="ko-KR" dirty="0"/>
                <a:t>1</a:t>
              </a:r>
              <a:r>
                <a:rPr lang="ko-KR" altLang="en-US" dirty="0"/>
                <a:t>위</a:t>
              </a:r>
              <a:endParaRPr lang="en-US" altLang="ko-KR" dirty="0"/>
            </a:p>
            <a:p>
              <a:pPr lvl="3">
                <a:buFont typeface="Wingdings" panose="05000000000000000000" pitchFamily="2" charset="2"/>
                <a:buChar char="ü"/>
              </a:pPr>
              <a:r>
                <a:rPr lang="en-US" altLang="ko-KR" dirty="0"/>
                <a:t>2007</a:t>
              </a:r>
              <a:r>
                <a:rPr lang="ko-KR" altLang="en-US" dirty="0"/>
                <a:t>년 </a:t>
              </a:r>
              <a:r>
                <a:rPr lang="ko-KR" altLang="en-US" dirty="0" err="1"/>
                <a:t>포브스지</a:t>
              </a:r>
              <a:r>
                <a:rPr lang="ko-KR" altLang="en-US" dirty="0"/>
                <a:t> 선정 세계 갑부 순위 </a:t>
              </a:r>
              <a:r>
                <a:rPr lang="en-US" altLang="ko-KR" dirty="0"/>
                <a:t>1</a:t>
              </a:r>
              <a:r>
                <a:rPr lang="ko-KR" altLang="en-US" dirty="0"/>
                <a:t>위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963935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소프트웨어의 개발 방법</a:t>
            </a:r>
          </a:p>
          <a:p>
            <a:pPr lvl="2"/>
            <a:r>
              <a:rPr lang="ko-KR" altLang="en-US" dirty="0"/>
              <a:t>넓은 의미 </a:t>
            </a:r>
            <a:r>
              <a:rPr lang="en-US" altLang="ko-KR" dirty="0"/>
              <a:t>: </a:t>
            </a:r>
            <a:r>
              <a:rPr lang="ko-KR" altLang="en-US" dirty="0"/>
              <a:t>소프트웨어 개발 방법</a:t>
            </a:r>
            <a:endParaRPr lang="en-US" altLang="ko-KR" dirty="0"/>
          </a:p>
          <a:p>
            <a:pPr lvl="2"/>
            <a:r>
              <a:rPr lang="ko-KR" altLang="en-US" dirty="0"/>
              <a:t>좁은 의미 </a:t>
            </a:r>
            <a:r>
              <a:rPr lang="en-US" altLang="ko-KR" dirty="0"/>
              <a:t>: </a:t>
            </a:r>
            <a:r>
              <a:rPr lang="ko-KR" altLang="en-US" dirty="0"/>
              <a:t>프로그램 작성 과정</a:t>
            </a:r>
            <a:r>
              <a:rPr lang="en-US" altLang="ko-KR" dirty="0"/>
              <a:t>, </a:t>
            </a:r>
            <a:r>
              <a:rPr lang="ko-KR" altLang="en-US" dirty="0"/>
              <a:t>번역 과정</a:t>
            </a:r>
            <a:r>
              <a:rPr lang="en-US" altLang="ko-KR" dirty="0"/>
              <a:t>, </a:t>
            </a:r>
            <a:r>
              <a:rPr lang="ko-KR" altLang="en-US" dirty="0"/>
              <a:t>실행 과정 등</a:t>
            </a:r>
            <a:endParaRPr lang="en-US" altLang="ko-KR" dirty="0"/>
          </a:p>
          <a:p>
            <a:pPr lvl="3"/>
            <a:endParaRPr lang="en-US" altLang="ko-KR" u="sng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E23E0744-522C-4CA6-A7DE-4A20A9766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14" y="2259977"/>
            <a:ext cx="5370171" cy="82364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0E4B6E1-EDFB-4CE5-A04D-98006A62E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31" y="3254485"/>
            <a:ext cx="5700533" cy="32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38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프로그래밍 언어와 프로그래밍</a:t>
            </a:r>
            <a:endParaRPr lang="en-US" altLang="ko-KR" dirty="0"/>
          </a:p>
          <a:p>
            <a:pPr lvl="1"/>
            <a:r>
              <a:rPr lang="ko-KR" altLang="en-US" dirty="0"/>
              <a:t>프로그래밍 언어</a:t>
            </a:r>
            <a:endParaRPr lang="en-US" altLang="ko-KR" sz="1200" dirty="0"/>
          </a:p>
          <a:p>
            <a:pPr lvl="2"/>
            <a:r>
              <a:rPr lang="ko-KR" altLang="en-US" dirty="0"/>
              <a:t>프로그램 작성에 필요한 언어</a:t>
            </a:r>
            <a:endParaRPr lang="en-US" altLang="ko-KR" dirty="0"/>
          </a:p>
          <a:p>
            <a:pPr lvl="2"/>
            <a:r>
              <a:rPr lang="ko-KR" altLang="en-US" dirty="0"/>
              <a:t>프로그래밍 언어는 약속</a:t>
            </a:r>
            <a:r>
              <a:rPr lang="en-US" altLang="ko-KR" dirty="0"/>
              <a:t>, </a:t>
            </a:r>
            <a:r>
              <a:rPr lang="ko-KR" altLang="en-US" dirty="0"/>
              <a:t>프로그래밍은 실천 방법</a:t>
            </a:r>
            <a:endParaRPr lang="en-US" altLang="ko-KR" dirty="0"/>
          </a:p>
          <a:p>
            <a:pPr lvl="2"/>
            <a:r>
              <a:rPr lang="ko-KR" altLang="en-US" dirty="0"/>
              <a:t>컴퓨터에서 사용하는 컴퓨터 언어와	컴퓨터 언어의 프로그래밍은 다름</a:t>
            </a:r>
            <a:endParaRPr lang="en-US" altLang="ko-KR" dirty="0"/>
          </a:p>
          <a:p>
            <a:pPr lvl="1"/>
            <a:endParaRPr lang="ko-KR" altLang="en-US" dirty="0"/>
          </a:p>
          <a:p>
            <a:pPr lvl="3"/>
            <a:endParaRPr lang="en-US" altLang="ko-KR" u="sng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D3EEBB5-F065-42C5-BDF1-C1E37BC00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9" y="2917124"/>
            <a:ext cx="7114622" cy="33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컴퓨터의 개념과 구성</a:t>
            </a:r>
            <a:endParaRPr lang="en-US" altLang="ko-KR" dirty="0"/>
          </a:p>
          <a:p>
            <a:pPr lvl="1"/>
            <a:r>
              <a:rPr lang="ko-KR" altLang="en-US" dirty="0"/>
              <a:t>컴퓨터 </a:t>
            </a:r>
            <a:endParaRPr lang="en-US" altLang="ko-KR" dirty="0"/>
          </a:p>
          <a:p>
            <a:pPr lvl="2"/>
            <a:r>
              <a:rPr lang="ko-KR" altLang="en-US" dirty="0"/>
              <a:t>계산 기능</a:t>
            </a:r>
            <a:r>
              <a:rPr lang="en-US" altLang="ko-KR" dirty="0"/>
              <a:t>, </a:t>
            </a:r>
            <a:r>
              <a:rPr lang="ko-KR" altLang="en-US" dirty="0"/>
              <a:t>정보처리 기능</a:t>
            </a:r>
            <a:r>
              <a:rPr lang="en-US" altLang="ko-KR" dirty="0"/>
              <a:t>, </a:t>
            </a:r>
            <a:r>
              <a:rPr lang="ko-KR" altLang="en-US" dirty="0"/>
              <a:t>정보관리 및 운용 기능</a:t>
            </a:r>
            <a:endParaRPr lang="en-US" altLang="ko-KR" dirty="0"/>
          </a:p>
          <a:p>
            <a:pPr lvl="2"/>
            <a:r>
              <a:rPr lang="ko-KR" altLang="en-US" dirty="0"/>
              <a:t>하드웨어와 소프트웨어로 구분</a:t>
            </a:r>
            <a:endParaRPr lang="en-US" altLang="ko-KR" dirty="0"/>
          </a:p>
          <a:p>
            <a:pPr lvl="2"/>
            <a:r>
              <a:rPr lang="ko-KR" altLang="en-US" dirty="0"/>
              <a:t>하드웨어</a:t>
            </a:r>
            <a:endParaRPr lang="en-US" altLang="ko-KR" dirty="0"/>
          </a:p>
          <a:p>
            <a:pPr lvl="3"/>
            <a:r>
              <a:rPr lang="ko-KR" altLang="en-US" dirty="0"/>
              <a:t>컴퓨터를 구성하는 모든 기계적 장치</a:t>
            </a:r>
            <a:endParaRPr lang="en-US" altLang="ko-KR" dirty="0"/>
          </a:p>
          <a:p>
            <a:pPr lvl="2"/>
            <a:r>
              <a:rPr lang="ko-KR" altLang="en-US" dirty="0"/>
              <a:t>소프트웨어</a:t>
            </a:r>
            <a:endParaRPr lang="en-US" altLang="ko-KR" dirty="0"/>
          </a:p>
          <a:p>
            <a:pPr lvl="3"/>
            <a:r>
              <a:rPr lang="ko-KR" altLang="en-US" dirty="0"/>
              <a:t>컴퓨터를 사용할 수 있도록	관리</a:t>
            </a:r>
            <a:r>
              <a:rPr lang="en-US" altLang="ko-KR" dirty="0"/>
              <a:t>·</a:t>
            </a:r>
            <a:r>
              <a:rPr lang="ko-KR" altLang="en-US" dirty="0"/>
              <a:t>운영하는 데 필요한 모든 프로그램의 집합체</a:t>
            </a:r>
            <a:endParaRPr lang="en-US" altLang="ko-KR" dirty="0"/>
          </a:p>
          <a:p>
            <a:pPr lvl="3"/>
            <a:r>
              <a:rPr lang="ko-KR" altLang="en-US" dirty="0"/>
              <a:t>시스템 소프트웨어와 응용 소프트웨어로 분류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401F46C-77B8-4043-B127-4E28BECDB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2" y="3844348"/>
            <a:ext cx="3425957" cy="271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/>
              <a:t>프로그래밍 언어와 </a:t>
            </a:r>
            <a:r>
              <a:rPr lang="ko-KR" altLang="en-US" dirty="0"/>
              <a:t>프로그래밍</a:t>
            </a:r>
          </a:p>
          <a:p>
            <a:pPr lvl="3"/>
            <a:endParaRPr lang="en-US" altLang="ko-KR" u="sng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E4FCBE7-CC1B-44B5-8DCC-EFEA2439E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32" y="1627243"/>
            <a:ext cx="5900746" cy="185485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8C94EC1-3124-4AC6-88A7-DF8749F7E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32" y="3740541"/>
            <a:ext cx="6057347" cy="27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0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순서도</a:t>
            </a:r>
            <a:endParaRPr lang="en-US" altLang="ko-KR" dirty="0"/>
          </a:p>
          <a:p>
            <a:pPr lvl="2"/>
            <a:r>
              <a:rPr lang="ko-KR" altLang="en-US" dirty="0"/>
              <a:t>문제 해결에 필요한 과정</a:t>
            </a:r>
            <a:r>
              <a:rPr lang="en-US" altLang="ko-KR" dirty="0"/>
              <a:t>, </a:t>
            </a:r>
            <a:r>
              <a:rPr lang="ko-KR" altLang="en-US" dirty="0"/>
              <a:t>처리절차</a:t>
            </a:r>
            <a:r>
              <a:rPr lang="en-US" altLang="ko-KR" dirty="0"/>
              <a:t>, </a:t>
            </a:r>
            <a:r>
              <a:rPr lang="ko-KR" altLang="en-US" dirty="0"/>
              <a:t>방법들을 도식화한 것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0490E2C-4E30-4BE9-9BB0-0563EB6F5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42" y="4130231"/>
            <a:ext cx="4533745" cy="263263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4C11143-0B0A-4175-BFC6-80017D8FB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40" y="1661575"/>
            <a:ext cx="4533747" cy="24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15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응용 소프트웨어</a:t>
            </a:r>
            <a:endParaRPr lang="en-US" altLang="ko-KR" dirty="0"/>
          </a:p>
          <a:p>
            <a:pPr lvl="1"/>
            <a:r>
              <a:rPr lang="ko-KR" altLang="en-US" dirty="0"/>
              <a:t>소프트웨어 패키지</a:t>
            </a:r>
            <a:endParaRPr lang="en-US" altLang="ko-KR" sz="1200" dirty="0"/>
          </a:p>
          <a:p>
            <a:pPr lvl="2"/>
            <a:r>
              <a:rPr lang="ko-KR" altLang="en-US" dirty="0"/>
              <a:t>사용자가 편리하게 사용하도록 컴퓨터 제조회사나 소프트웨어 전문회사가 만든 소프트웨어들의 묶음</a:t>
            </a:r>
            <a:endParaRPr lang="en-US" altLang="ko-KR" dirty="0"/>
          </a:p>
          <a:p>
            <a:pPr lvl="1"/>
            <a:r>
              <a:rPr lang="ko-KR" altLang="en-US" dirty="0"/>
              <a:t>소프트웨어 패키지의 예 </a:t>
            </a:r>
            <a:r>
              <a:rPr lang="en-US" altLang="ko-KR" dirty="0"/>
              <a:t>: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pPr lvl="2"/>
            <a:r>
              <a:rPr lang="ko-KR" altLang="en-US" dirty="0"/>
              <a:t>데이터베이스</a:t>
            </a:r>
            <a:endParaRPr lang="en-US" altLang="ko-KR" dirty="0"/>
          </a:p>
          <a:p>
            <a:pPr lvl="3"/>
            <a:r>
              <a:rPr lang="ko-KR" altLang="en-US" dirty="0"/>
              <a:t>다수의 사용자가 이용할 수 있도록 개별적인 파일을 </a:t>
            </a:r>
            <a:r>
              <a:rPr lang="ko-KR" altLang="en-US" dirty="0" err="1"/>
              <a:t>통합화한</a:t>
            </a:r>
            <a:r>
              <a:rPr lang="ko-KR" altLang="en-US" dirty="0"/>
              <a:t> 공용파일</a:t>
            </a:r>
            <a:endParaRPr lang="en-US" altLang="ko-KR" dirty="0"/>
          </a:p>
          <a:p>
            <a:pPr lvl="3"/>
            <a:r>
              <a:rPr lang="ko-KR" altLang="en-US" dirty="0"/>
              <a:t>데이터베이스 관리 시스템</a:t>
            </a:r>
            <a:r>
              <a:rPr lang="en-US" altLang="ko-KR" dirty="0"/>
              <a:t>(DBMS) </a:t>
            </a:r>
          </a:p>
          <a:p>
            <a:pPr lvl="4"/>
            <a:r>
              <a:rPr lang="ko-KR" altLang="en-US" dirty="0"/>
              <a:t>데이터베이스를 생성하여 안정적이고 효율적으로 운영하는데 필요한 기능들을 제공하는 시스템 소프트웨어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0A61DC1-50F7-41CC-A943-FCB390482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1" y="3710694"/>
            <a:ext cx="6451619" cy="28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0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응용 소프트웨어</a:t>
            </a:r>
            <a:endParaRPr lang="en-US" altLang="ko-KR" dirty="0"/>
          </a:p>
          <a:p>
            <a:pPr lvl="1"/>
            <a:r>
              <a:rPr lang="ko-KR" altLang="en-US" dirty="0"/>
              <a:t>소프트웨어 패키지의 예 </a:t>
            </a:r>
            <a:r>
              <a:rPr lang="en-US" altLang="ko-KR" dirty="0"/>
              <a:t>: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pPr lvl="2"/>
            <a:r>
              <a:rPr lang="ko-KR" altLang="en-US" dirty="0"/>
              <a:t>데이터베이스의 모형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811A62-110E-4BE7-B6CE-9318A7F4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78" y="1994429"/>
            <a:ext cx="4621245" cy="48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71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응용 소프트웨어</a:t>
            </a:r>
            <a:endParaRPr lang="en-US" altLang="ko-KR" dirty="0"/>
          </a:p>
          <a:p>
            <a:pPr lvl="1"/>
            <a:r>
              <a:rPr lang="ko-KR" altLang="en-US" dirty="0"/>
              <a:t>소프트웨어 패키지의 예 </a:t>
            </a:r>
            <a:r>
              <a:rPr lang="en-US" altLang="ko-KR" dirty="0"/>
              <a:t>: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pPr lvl="2"/>
            <a:r>
              <a:rPr lang="ko-KR" altLang="en-US" dirty="0"/>
              <a:t>데이터베이스의 </a:t>
            </a:r>
            <a:r>
              <a:rPr lang="en-US" altLang="ko-KR" dirty="0"/>
              <a:t>4</a:t>
            </a:r>
            <a:r>
              <a:rPr lang="ko-KR" altLang="en-US" dirty="0"/>
              <a:t>가지 요소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FE43FE2-CBE3-4262-89E0-420CA9094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88" y="2465930"/>
            <a:ext cx="4812114" cy="237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97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응용 소프트웨어</a:t>
            </a:r>
            <a:endParaRPr lang="en-US" altLang="ko-KR" dirty="0"/>
          </a:p>
          <a:p>
            <a:pPr lvl="1"/>
            <a:r>
              <a:rPr lang="ko-KR" altLang="en-US" dirty="0"/>
              <a:t>소프트웨어 패키지의 예 </a:t>
            </a:r>
            <a:r>
              <a:rPr lang="en-US" altLang="ko-KR" dirty="0"/>
              <a:t>: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pPr lvl="2"/>
            <a:r>
              <a:rPr lang="ko-KR" altLang="en-US" dirty="0"/>
              <a:t>데이터베이스의 스키마</a:t>
            </a:r>
            <a:endParaRPr lang="en-US" altLang="ko-KR" dirty="0"/>
          </a:p>
          <a:p>
            <a:pPr lvl="3"/>
            <a:r>
              <a:rPr lang="ko-KR" altLang="en-US" dirty="0"/>
              <a:t>데이터베이스의 전체 자료구조</a:t>
            </a:r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개체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자료의 조작</a:t>
            </a:r>
            <a:r>
              <a:rPr lang="en-US" altLang="ko-KR" dirty="0"/>
              <a:t>, </a:t>
            </a:r>
            <a:r>
              <a:rPr lang="ko-KR" altLang="en-US" dirty="0"/>
              <a:t>제약조건에 관한 정의 등</a:t>
            </a:r>
            <a:r>
              <a:rPr lang="en-US" altLang="ko-KR" dirty="0"/>
              <a:t>)</a:t>
            </a:r>
            <a:r>
              <a:rPr lang="ko-KR" altLang="en-US" dirty="0"/>
              <a:t>를 설명하는 것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외부 스키마</a:t>
            </a:r>
            <a:endParaRPr lang="en-US" altLang="ko-KR" sz="800" dirty="0"/>
          </a:p>
          <a:p>
            <a:pPr lvl="4"/>
            <a:r>
              <a:rPr lang="ko-KR" altLang="en-US" dirty="0"/>
              <a:t>사용자나 응용 프로그래머가 데이터베이스를 바라보는 관점</a:t>
            </a:r>
            <a:endParaRPr lang="en-US" altLang="ko-KR" dirty="0"/>
          </a:p>
          <a:p>
            <a:pPr lvl="4"/>
            <a:r>
              <a:rPr lang="ko-KR" altLang="en-US" dirty="0"/>
              <a:t>하나의 데이터베이스 시스템에는 여러 개의 응용 시스템이 있으므로 여러 개의 외부 스키마가 존재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개념 스키마</a:t>
            </a:r>
            <a:endParaRPr lang="en-US" altLang="ko-KR" sz="800" dirty="0"/>
          </a:p>
          <a:p>
            <a:pPr lvl="4"/>
            <a:r>
              <a:rPr lang="ko-KR" altLang="en-US" dirty="0"/>
              <a:t>데이터베이스 전체의 논리적인 구조를 바라보는 관점</a:t>
            </a:r>
            <a:endParaRPr lang="en-US" altLang="ko-KR" dirty="0"/>
          </a:p>
          <a:p>
            <a:pPr lvl="4"/>
            <a:r>
              <a:rPr lang="ko-KR" altLang="en-US" dirty="0"/>
              <a:t>기관이나 조직체 입장에서 바라본 데이터베이스의 논리적인 전체 구조로</a:t>
            </a:r>
            <a:r>
              <a:rPr lang="en-US" altLang="ko-KR" dirty="0"/>
              <a:t>, </a:t>
            </a:r>
            <a:r>
              <a:rPr lang="ko-KR" altLang="en-US" dirty="0"/>
              <a:t>하나만 존재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내부 스키마</a:t>
            </a:r>
            <a:endParaRPr lang="en-US" altLang="ko-KR" sz="800" dirty="0"/>
          </a:p>
          <a:p>
            <a:pPr lvl="4"/>
            <a:r>
              <a:rPr lang="ko-KR" altLang="en-US" dirty="0"/>
              <a:t>기억장치 내의 데이터베이스를 물리적인 구조로 바라보는 관점</a:t>
            </a:r>
            <a:endParaRPr lang="en-US" altLang="ko-KR" dirty="0"/>
          </a:p>
          <a:p>
            <a:pPr lvl="4"/>
            <a:r>
              <a:rPr lang="ko-KR" altLang="en-US" dirty="0"/>
              <a:t>실제 저장될 내부 레코드 형식과 저장 항목</a:t>
            </a:r>
            <a:r>
              <a:rPr lang="en-US" altLang="ko-KR" dirty="0"/>
              <a:t>, </a:t>
            </a:r>
            <a:r>
              <a:rPr lang="ko-KR" altLang="en-US" dirty="0"/>
              <a:t>물리적 저장 순서</a:t>
            </a:r>
            <a:r>
              <a:rPr lang="en-US" altLang="ko-KR" dirty="0"/>
              <a:t>, </a:t>
            </a:r>
            <a:r>
              <a:rPr lang="ko-KR" altLang="en-US" dirty="0"/>
              <a:t>접근 방법 등을 기술</a:t>
            </a:r>
            <a:endParaRPr lang="en-US" altLang="ko-KR" dirty="0"/>
          </a:p>
          <a:p>
            <a:pPr lvl="4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605852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프로그래밍 언어의 종류</a:t>
            </a:r>
            <a:endParaRPr lang="en-US" altLang="ko-KR" dirty="0"/>
          </a:p>
          <a:p>
            <a:pPr lvl="2"/>
            <a:r>
              <a:rPr lang="ko-KR" altLang="en-US" dirty="0"/>
              <a:t>기계 중심의 저급 언어와 인간 중심의 작성하기 쉽게 만들어진 고급 언어로 나뉨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207FA00-C42F-4219-8D6A-3424AB6BA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6" y="1693467"/>
            <a:ext cx="7462684" cy="46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52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프로그래밍 언어의 종류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5687FAD-3F5B-4B5B-828C-DB504D8F2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" y="1320005"/>
            <a:ext cx="7492181" cy="52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4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프로그래밍 언어의 종류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6B4A568-D885-4481-BBCE-6766A5006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25" y="1332513"/>
            <a:ext cx="6597951" cy="5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88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프로그래밍 코딩과 처리 과정의 예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0238307-5B40-45F4-ADBF-74DC0EB90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02" y="1696623"/>
            <a:ext cx="5912996" cy="43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컴퓨터의 세대별 구분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5503247-8591-4E72-9C7D-9DAFC6D6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5" y="2000723"/>
            <a:ext cx="7592470" cy="34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35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소프트웨어의 유형과 특징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시스템의 소프트웨어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06" y="1791653"/>
            <a:ext cx="7224080" cy="37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37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스마트폰의 하드웨어</a:t>
            </a:r>
            <a:endParaRPr lang="en-US" altLang="ko-KR" dirty="0"/>
          </a:p>
          <a:p>
            <a:pPr lvl="1"/>
            <a:r>
              <a:rPr lang="en-US" altLang="ko-KR" dirty="0"/>
              <a:t>AP </a:t>
            </a:r>
            <a:r>
              <a:rPr lang="ko-KR" altLang="en-US" dirty="0"/>
              <a:t>칩</a:t>
            </a:r>
            <a:r>
              <a:rPr lang="en-US" altLang="ko-KR" dirty="0"/>
              <a:t>(GPU, ISP, </a:t>
            </a:r>
            <a:r>
              <a:rPr lang="ko-KR" altLang="en-US" dirty="0"/>
              <a:t>통신 칩 포함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컴퓨터의 중앙처리장치</a:t>
            </a:r>
            <a:r>
              <a:rPr lang="en-US" altLang="ko-KR" dirty="0"/>
              <a:t>CPU</a:t>
            </a:r>
            <a:r>
              <a:rPr lang="ko-KR" altLang="en-US" dirty="0"/>
              <a:t>와 같음</a:t>
            </a:r>
            <a:endParaRPr lang="en-US" altLang="ko-KR" dirty="0"/>
          </a:p>
          <a:p>
            <a:pPr lvl="2"/>
            <a:r>
              <a:rPr lang="en-US" altLang="ko-KR" dirty="0"/>
              <a:t>GPU(</a:t>
            </a:r>
            <a:r>
              <a:rPr lang="ko-KR" altLang="en-US" dirty="0"/>
              <a:t>그래픽 프로세서</a:t>
            </a:r>
            <a:r>
              <a:rPr lang="en-US" altLang="ko-KR" dirty="0"/>
              <a:t>), ISP, </a:t>
            </a:r>
            <a:r>
              <a:rPr lang="ko-KR" altLang="en-US" dirty="0"/>
              <a:t>통신 칩 등 다양한 기능들이 포함</a:t>
            </a:r>
            <a:endParaRPr lang="en-US" altLang="ko-KR" dirty="0"/>
          </a:p>
          <a:p>
            <a:pPr lvl="1"/>
            <a:r>
              <a:rPr lang="ko-KR" altLang="en-US" dirty="0"/>
              <a:t>핵심 센서</a:t>
            </a:r>
            <a:endParaRPr lang="en-US" altLang="ko-KR" dirty="0"/>
          </a:p>
          <a:p>
            <a:pPr lvl="2"/>
            <a:r>
              <a:rPr lang="ko-KR" altLang="en-US" dirty="0"/>
              <a:t>가속도 센서</a:t>
            </a:r>
            <a:r>
              <a:rPr lang="en-US" altLang="ko-KR" dirty="0"/>
              <a:t>, </a:t>
            </a:r>
            <a:r>
              <a:rPr lang="ko-KR" altLang="en-US" dirty="0"/>
              <a:t>근접 센서</a:t>
            </a:r>
            <a:r>
              <a:rPr lang="en-US" altLang="ko-KR" dirty="0"/>
              <a:t>, </a:t>
            </a:r>
            <a:r>
              <a:rPr lang="ko-KR" altLang="en-US" dirty="0"/>
              <a:t>홀 센서</a:t>
            </a:r>
            <a:r>
              <a:rPr lang="en-US" altLang="ko-KR" dirty="0"/>
              <a:t>, </a:t>
            </a:r>
            <a:r>
              <a:rPr lang="ko-KR" altLang="en-US" dirty="0"/>
              <a:t>지문인식 센서 등이 있음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95131"/>
            <a:ext cx="7560840" cy="54868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스마트폰의 하드웨어와 소프트웨어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46289CC-DBE3-454F-AF22-662D1CC1D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2" y="2972541"/>
            <a:ext cx="4332737" cy="37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0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스마트폰의 하드웨어</a:t>
            </a:r>
            <a:endParaRPr lang="en-US" altLang="ko-KR" dirty="0"/>
          </a:p>
          <a:p>
            <a:pPr lvl="1"/>
            <a:r>
              <a:rPr lang="ko-KR" altLang="en-US" dirty="0"/>
              <a:t>디스플레이</a:t>
            </a:r>
            <a:endParaRPr lang="en-US" altLang="ko-KR" dirty="0"/>
          </a:p>
          <a:p>
            <a:pPr lvl="2"/>
            <a:r>
              <a:rPr lang="en-US" altLang="ko-KR" dirty="0"/>
              <a:t>TV </a:t>
            </a:r>
            <a:r>
              <a:rPr lang="ko-KR" altLang="en-US" dirty="0"/>
              <a:t>나 모니터</a:t>
            </a:r>
            <a:r>
              <a:rPr lang="en-US" altLang="ko-KR" dirty="0"/>
              <a:t>, </a:t>
            </a:r>
            <a:r>
              <a:rPr lang="ko-KR" altLang="en-US" dirty="0"/>
              <a:t>스마트폰 화면 위에 문자나 도형의 형식을 이용해 데이터를 시각적으로 표시하는 것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95131"/>
            <a:ext cx="7560840" cy="54868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스마트폰의 하드웨어와 소프트웨어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8634415-7A29-4FB6-AF24-FF34FE447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11" y="2199707"/>
            <a:ext cx="6589579" cy="42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36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스마트폰의 소프트웨어</a:t>
            </a:r>
            <a:endParaRPr lang="en-US" altLang="ko-KR" dirty="0"/>
          </a:p>
          <a:p>
            <a:pPr lvl="1"/>
            <a:r>
              <a:rPr lang="ko-KR" altLang="en-US" dirty="0"/>
              <a:t>시스템 소프트웨어 </a:t>
            </a:r>
            <a:r>
              <a:rPr lang="en-US" altLang="ko-KR" dirty="0"/>
              <a:t>: </a:t>
            </a:r>
            <a:r>
              <a:rPr lang="ko-KR" altLang="en-US" dirty="0"/>
              <a:t>모바일 운영체제</a:t>
            </a:r>
            <a:endParaRPr lang="en-US" altLang="ko-KR" sz="1200" dirty="0"/>
          </a:p>
          <a:p>
            <a:pPr lvl="2"/>
            <a:r>
              <a:rPr lang="ko-KR" altLang="en-US" dirty="0"/>
              <a:t>스마트폰의 동작을 움직이게 하고</a:t>
            </a:r>
            <a:r>
              <a:rPr lang="en-US" altLang="ko-KR" dirty="0"/>
              <a:t>, </a:t>
            </a:r>
            <a:r>
              <a:rPr lang="ko-KR" altLang="en-US" dirty="0"/>
              <a:t>작업의 순서를 </a:t>
            </a:r>
            <a:r>
              <a:rPr lang="ko-KR" altLang="en-US" dirty="0" err="1"/>
              <a:t>정해줌</a:t>
            </a:r>
            <a:endParaRPr lang="en-US" altLang="ko-KR" dirty="0"/>
          </a:p>
          <a:p>
            <a:pPr lvl="2"/>
            <a:r>
              <a:rPr lang="ko-KR" altLang="en-US" dirty="0"/>
              <a:t>프로그램의 실행을 제어</a:t>
            </a:r>
            <a:r>
              <a:rPr lang="en-US" altLang="ko-KR" dirty="0"/>
              <a:t>, </a:t>
            </a:r>
            <a:r>
              <a:rPr lang="ko-KR" altLang="en-US" dirty="0"/>
              <a:t>입출력 연산을 제어</a:t>
            </a:r>
            <a:endParaRPr lang="en-US" altLang="ko-KR" dirty="0"/>
          </a:p>
          <a:p>
            <a:pPr lvl="2"/>
            <a:r>
              <a:rPr lang="ko-KR" altLang="en-US" dirty="0"/>
              <a:t>데이터와 파일의 저장 관리</a:t>
            </a:r>
            <a:endParaRPr lang="en-US" altLang="ko-KR" dirty="0"/>
          </a:p>
          <a:p>
            <a:pPr lvl="2"/>
            <a:r>
              <a:rPr lang="ko-KR" altLang="en-US" dirty="0"/>
              <a:t>아이폰의 </a:t>
            </a:r>
            <a:r>
              <a:rPr lang="en-US" altLang="ko-KR" dirty="0"/>
              <a:t>iOS, </a:t>
            </a:r>
            <a:r>
              <a:rPr lang="ko-KR" altLang="en-US" dirty="0"/>
              <a:t>갤럭시의 </a:t>
            </a:r>
            <a:r>
              <a:rPr lang="en-US" altLang="ko-KR" dirty="0"/>
              <a:t>Android, </a:t>
            </a:r>
            <a:r>
              <a:rPr lang="ko-KR" altLang="en-US" dirty="0" err="1"/>
              <a:t>윈도폰의</a:t>
            </a:r>
            <a:r>
              <a:rPr lang="ko-KR" altLang="en-US" dirty="0"/>
              <a:t> 윈도 모바일</a:t>
            </a:r>
            <a:r>
              <a:rPr lang="en-US" altLang="ko-KR" dirty="0"/>
              <a:t> OS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534987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응용 소프트웨어 </a:t>
            </a:r>
            <a:r>
              <a:rPr lang="en-US" altLang="ko-KR" dirty="0"/>
              <a:t>: </a:t>
            </a:r>
            <a:r>
              <a:rPr lang="ko-KR" altLang="en-US" dirty="0"/>
              <a:t>스마트폰의 앱</a:t>
            </a:r>
            <a:endParaRPr lang="en-US" altLang="ko-KR" dirty="0"/>
          </a:p>
          <a:p>
            <a:pPr lvl="2"/>
            <a:r>
              <a:rPr lang="ko-KR" altLang="en-US" dirty="0"/>
              <a:t>컴퓨터의 소프트웨어와 같음</a:t>
            </a:r>
            <a:endParaRPr lang="en-US" altLang="ko-KR" dirty="0"/>
          </a:p>
          <a:p>
            <a:pPr lvl="2"/>
            <a:r>
              <a:rPr lang="ko-KR" altLang="en-US" dirty="0"/>
              <a:t>각종 앱은 스마트폰 내의 온라인 스토어에서 사용가능</a:t>
            </a:r>
            <a:endParaRPr lang="en-US" altLang="ko-KR" dirty="0"/>
          </a:p>
          <a:p>
            <a:pPr lvl="2"/>
            <a:r>
              <a:rPr lang="ko-KR" altLang="en-US" dirty="0" err="1"/>
              <a:t>달빅</a:t>
            </a:r>
            <a:endParaRPr lang="en-US" altLang="ko-KR" sz="1000" dirty="0"/>
          </a:p>
          <a:p>
            <a:pPr lvl="3"/>
            <a:r>
              <a:rPr lang="ko-KR" altLang="en-US" dirty="0"/>
              <a:t>스마트폰의 자바 가상 머신</a:t>
            </a:r>
            <a:endParaRPr lang="en-US" altLang="ko-KR" dirty="0"/>
          </a:p>
          <a:p>
            <a:pPr lvl="3"/>
            <a:r>
              <a:rPr lang="ko-KR" altLang="en-US" dirty="0"/>
              <a:t>컴퓨터와는 다른 형식의 자바 응용 소프트웨어의 패키징 방법과 실행 환경을 제공</a:t>
            </a:r>
            <a:endParaRPr lang="en-US" altLang="ko-KR" dirty="0"/>
          </a:p>
          <a:p>
            <a:pPr lvl="3"/>
            <a:r>
              <a:rPr lang="ko-KR" altLang="en-US" dirty="0"/>
              <a:t>응용 프로그램 개발을 시작하는 데 필요한 도구들과 응용 프로그램 프로그래밍 인터페이스를 제공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95131"/>
            <a:ext cx="7560840" cy="54868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스마트폰의 하드웨어와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3546894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인간을 닮아 가는 컴퓨터 기술</a:t>
            </a:r>
            <a:endParaRPr lang="en-US" altLang="ko-KR" dirty="0"/>
          </a:p>
          <a:p>
            <a:pPr lvl="1"/>
            <a:r>
              <a:rPr lang="ko-KR" altLang="en-US" dirty="0"/>
              <a:t>바이오 컴퓨터</a:t>
            </a:r>
            <a:endParaRPr lang="en-US" altLang="ko-KR" sz="1200" dirty="0"/>
          </a:p>
          <a:p>
            <a:pPr lvl="2"/>
            <a:r>
              <a:rPr lang="ko-KR" altLang="en-US" dirty="0"/>
              <a:t>실리콘 등을 이용한 반도체 대신에 생물을 구성하고 있는 단백질 등의 생체 고분자나 더 미세한      분자 소자 등을 이용하여 만든 컴퓨터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95131"/>
            <a:ext cx="7560840" cy="54868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5. 4</a:t>
            </a:r>
            <a:r>
              <a:rPr lang="ko-KR" altLang="en-US" dirty="0"/>
              <a:t>차 산업혁명 시대의 컴퓨터와 소프트웨어의 발전 방향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1DDA9A-5DCF-4C81-9157-E66704BD7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48" y="2444510"/>
            <a:ext cx="5445104" cy="41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5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인간을 닮아 가는 컴퓨터 기술</a:t>
            </a:r>
            <a:endParaRPr lang="en-US" altLang="ko-KR" dirty="0"/>
          </a:p>
          <a:p>
            <a:pPr lvl="1"/>
            <a:r>
              <a:rPr lang="en-US" altLang="ko-KR" dirty="0"/>
              <a:t>DNA </a:t>
            </a:r>
            <a:r>
              <a:rPr lang="ko-KR" altLang="en-US" dirty="0"/>
              <a:t>컴퓨터</a:t>
            </a:r>
            <a:endParaRPr lang="en-US" altLang="ko-KR" dirty="0"/>
          </a:p>
          <a:p>
            <a:pPr lvl="2"/>
            <a:r>
              <a:rPr lang="en-US" altLang="ko-KR" dirty="0"/>
              <a:t>DNA</a:t>
            </a:r>
            <a:r>
              <a:rPr lang="ko-KR" altLang="en-US" dirty="0"/>
              <a:t>의 네 가지 </a:t>
            </a:r>
            <a:r>
              <a:rPr lang="ko-KR" altLang="en-US" dirty="0" smtClean="0"/>
              <a:t>염기</a:t>
            </a:r>
            <a:r>
              <a:rPr lang="en-US" altLang="ko-KR" dirty="0" smtClean="0"/>
              <a:t>(</a:t>
            </a:r>
            <a:r>
              <a:rPr lang="ko-KR" altLang="en-US" dirty="0" err="1"/>
              <a:t>아데닌</a:t>
            </a:r>
            <a:r>
              <a:rPr lang="en-US" altLang="ko-KR" dirty="0"/>
              <a:t>(A), </a:t>
            </a:r>
            <a:r>
              <a:rPr lang="ko-KR" altLang="en-US" dirty="0" err="1"/>
              <a:t>티민</a:t>
            </a:r>
            <a:r>
              <a:rPr lang="en-US" altLang="ko-KR" dirty="0"/>
              <a:t>(T), </a:t>
            </a:r>
            <a:r>
              <a:rPr lang="ko-KR" altLang="en-US" dirty="0"/>
              <a:t>구아닌</a:t>
            </a:r>
            <a:r>
              <a:rPr lang="en-US" altLang="ko-KR" dirty="0"/>
              <a:t>(G), </a:t>
            </a:r>
            <a:r>
              <a:rPr lang="ko-KR" altLang="en-US" dirty="0" err="1"/>
              <a:t>시토신</a:t>
            </a:r>
            <a:r>
              <a:rPr lang="en-US" altLang="ko-KR" dirty="0"/>
              <a:t>(C))</a:t>
            </a:r>
            <a:r>
              <a:rPr lang="ko-KR" altLang="en-US" dirty="0"/>
              <a:t>으로 신호가 구성되는 컴퓨터</a:t>
            </a:r>
            <a:endParaRPr lang="en-US" altLang="ko-KR" dirty="0"/>
          </a:p>
          <a:p>
            <a:pPr lvl="2"/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소프트웨어가 모두 </a:t>
            </a:r>
            <a:r>
              <a:rPr lang="en-US" altLang="ko-KR" dirty="0"/>
              <a:t>DNA </a:t>
            </a:r>
            <a:r>
              <a:rPr lang="ko-KR" altLang="en-US" dirty="0"/>
              <a:t>분자들로 이루어져 있음</a:t>
            </a:r>
            <a:endParaRPr lang="en-US" altLang="ko-KR" dirty="0"/>
          </a:p>
          <a:p>
            <a:pPr lvl="2"/>
            <a:r>
              <a:rPr lang="en-US" altLang="ko-KR" dirty="0"/>
              <a:t>DNA </a:t>
            </a:r>
            <a:r>
              <a:rPr lang="ko-KR" altLang="en-US" dirty="0"/>
              <a:t>분자들은 생명체에 관한 암호화된 정보들을 저장</a:t>
            </a:r>
            <a:r>
              <a:rPr lang="en-US" altLang="ko-KR" dirty="0"/>
              <a:t>, </a:t>
            </a:r>
            <a:r>
              <a:rPr lang="ko-KR" altLang="en-US" dirty="0"/>
              <a:t>처리가능</a:t>
            </a:r>
            <a:endParaRPr lang="en-US" altLang="ko-KR" dirty="0"/>
          </a:p>
          <a:p>
            <a:pPr lvl="1"/>
            <a:r>
              <a:rPr lang="ko-KR" altLang="en-US" dirty="0"/>
              <a:t>광 컴퓨터</a:t>
            </a:r>
            <a:endParaRPr lang="en-US" altLang="ko-KR" dirty="0"/>
          </a:p>
          <a:p>
            <a:pPr lvl="2"/>
            <a:r>
              <a:rPr lang="ko-KR" altLang="en-US" dirty="0"/>
              <a:t>광소자를 광섬유로 결합하여 만든 기억</a:t>
            </a:r>
            <a:r>
              <a:rPr lang="en-US" altLang="ko-KR" dirty="0"/>
              <a:t>·</a:t>
            </a:r>
            <a:r>
              <a:rPr lang="ko-KR" altLang="en-US" dirty="0"/>
              <a:t>연산</a:t>
            </a:r>
            <a:r>
              <a:rPr lang="en-US" altLang="ko-KR" dirty="0"/>
              <a:t>·</a:t>
            </a:r>
            <a:r>
              <a:rPr lang="ko-KR" altLang="en-US" dirty="0"/>
              <a:t>제어 등의 광회로로 이루어진 컴퓨터</a:t>
            </a:r>
            <a:endParaRPr lang="en-US" altLang="ko-KR" dirty="0"/>
          </a:p>
          <a:p>
            <a:pPr lvl="2"/>
            <a:r>
              <a:rPr lang="ko-KR" altLang="en-US" dirty="0"/>
              <a:t>전자 대신에 빛을 컴퓨터 분야에 적용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95131"/>
            <a:ext cx="7560840" cy="54868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5. 4</a:t>
            </a:r>
            <a:r>
              <a:rPr lang="ko-KR" altLang="en-US" dirty="0"/>
              <a:t>차 산업혁명 시대의 컴퓨터와 소프트웨어의 발전 방향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ADF9E7-C30C-4E26-882A-820E82303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56" y="3740541"/>
            <a:ext cx="6621209" cy="277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67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인간을 닮아 가는 컴퓨터 기술</a:t>
            </a:r>
            <a:endParaRPr lang="en-US" altLang="ko-KR" dirty="0"/>
          </a:p>
          <a:p>
            <a:pPr lvl="1"/>
            <a:r>
              <a:rPr lang="ko-KR" altLang="en-US" dirty="0"/>
              <a:t>양자 컴퓨터</a:t>
            </a:r>
            <a:endParaRPr lang="en-US" altLang="ko-KR" dirty="0"/>
          </a:p>
          <a:p>
            <a:pPr lvl="2"/>
            <a:r>
              <a:rPr lang="ko-KR" altLang="en-US" dirty="0"/>
              <a:t>원자 이하의 차원에서</a:t>
            </a:r>
            <a:r>
              <a:rPr lang="en-US" altLang="ko-KR" dirty="0"/>
              <a:t>, </a:t>
            </a:r>
            <a:r>
              <a:rPr lang="ko-KR" altLang="en-US" dirty="0"/>
              <a:t>입자의 움직임에 기반을 두고 계산이 수행되는 컴퓨터</a:t>
            </a:r>
            <a:endParaRPr lang="en-US" altLang="ko-KR" dirty="0"/>
          </a:p>
          <a:p>
            <a:pPr lvl="1"/>
            <a:r>
              <a:rPr lang="ko-KR" altLang="en-US" dirty="0"/>
              <a:t>신경망 컴퓨터</a:t>
            </a:r>
            <a:endParaRPr lang="en-US" altLang="ko-KR" dirty="0"/>
          </a:p>
          <a:p>
            <a:pPr lvl="2"/>
            <a:r>
              <a:rPr lang="ko-KR" altLang="en-US" dirty="0"/>
              <a:t>인간의 사고 체계 및 행동 양식을 따라하려고 신경세포의 동작 원리에 기초한 컴퓨터</a:t>
            </a:r>
            <a:endParaRPr lang="en-US" altLang="ko-KR" dirty="0"/>
          </a:p>
          <a:p>
            <a:pPr lvl="2"/>
            <a:r>
              <a:rPr lang="ko-KR" altLang="en-US" dirty="0" err="1"/>
              <a:t>퍼셉트론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인공 신경망의 한 종류</a:t>
            </a:r>
            <a:endParaRPr lang="en-US" altLang="ko-KR" dirty="0"/>
          </a:p>
          <a:p>
            <a:pPr lvl="2"/>
            <a:r>
              <a:rPr lang="ko-KR" altLang="en-US" dirty="0" err="1"/>
              <a:t>알파봇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빅데이터 종목분석으로 유명한 주식시장의  인공지능 시스템 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95131"/>
            <a:ext cx="7560840" cy="54868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5. 4</a:t>
            </a:r>
            <a:r>
              <a:rPr lang="ko-KR" altLang="en-US" dirty="0"/>
              <a:t>차 산업혁명 시대의 컴퓨터와 소프트웨어의 발전 방향 </a:t>
            </a: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48DFD93-FCC1-4D4A-B4B6-801DD3FAF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412" y="3657601"/>
            <a:ext cx="3203151" cy="2764714"/>
          </a:xfrm>
          <a:prstGeom prst="rect">
            <a:avLst/>
          </a:prstGeom>
        </p:spPr>
      </p:pic>
      <p:pic>
        <p:nvPicPr>
          <p:cNvPr id="8" name="그림 7" descr="엔진이(가) 표시된 사진&#10;&#10;자동 생성된 설명">
            <a:extLst>
              <a:ext uri="{FF2B5EF4-FFF2-40B4-BE49-F238E27FC236}">
                <a16:creationId xmlns:a16="http://schemas.microsoft.com/office/drawing/2014/main" id="{3403292D-754D-4BAD-817B-E08C150AB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84" y="4335199"/>
            <a:ext cx="2406531" cy="13771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12" y="4251481"/>
            <a:ext cx="2401579" cy="16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4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인간을 닮아 가는 소프트웨어 기술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95131"/>
            <a:ext cx="7560840" cy="54868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5. 4</a:t>
            </a:r>
            <a:r>
              <a:rPr lang="ko-KR" altLang="en-US" dirty="0"/>
              <a:t>차 산업혁명 시대의 컴퓨터와 소프트웨어의 발전 방향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223F822-A1D4-4348-9EC2-328C9180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50" y="1641397"/>
            <a:ext cx="5297983" cy="2165644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237DB34-FE0E-44FC-A46A-7197AAAE7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71" y="4092630"/>
            <a:ext cx="6457394" cy="22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99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803014"/>
            <a:ext cx="8963994" cy="5875055"/>
          </a:xfrm>
        </p:spPr>
        <p:txBody>
          <a:bodyPr>
            <a:normAutofit/>
          </a:bodyPr>
          <a:lstStyle/>
          <a:p>
            <a:r>
              <a:rPr lang="ko-KR" altLang="en-US" dirty="0"/>
              <a:t>인간을 닮아 가는 소프트웨어 기술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95131"/>
            <a:ext cx="7560840" cy="54868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5. 4</a:t>
            </a:r>
            <a:r>
              <a:rPr lang="ko-KR" altLang="en-US" dirty="0"/>
              <a:t>차 산업혁명 시대의 컴퓨터와 소프트웨어의 발전 방향 </a:t>
            </a:r>
          </a:p>
        </p:txBody>
      </p:sp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D9F7E5B-0CF9-47A3-B6A2-F4DA42118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84" y="2136248"/>
            <a:ext cx="6135032" cy="35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0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컴퓨터의 분류</a:t>
            </a:r>
            <a:endParaRPr lang="en-US" altLang="ko-KR" dirty="0"/>
          </a:p>
          <a:p>
            <a:pPr lvl="1"/>
            <a:r>
              <a:rPr lang="ko-KR" altLang="en-US" dirty="0"/>
              <a:t>처리 자료에 따른 분류</a:t>
            </a:r>
            <a:endParaRPr lang="en-US" altLang="ko-KR" dirty="0"/>
          </a:p>
          <a:p>
            <a:pPr lvl="2"/>
            <a:r>
              <a:rPr lang="ko-KR" altLang="en-US" dirty="0"/>
              <a:t>디지털 컴퓨터</a:t>
            </a:r>
            <a:endParaRPr lang="en-US" altLang="ko-KR" dirty="0"/>
          </a:p>
          <a:p>
            <a:pPr lvl="3"/>
            <a:r>
              <a:rPr lang="ko-KR" altLang="en-US" dirty="0"/>
              <a:t>모든 자료를 값으로 </a:t>
            </a:r>
            <a:r>
              <a:rPr lang="ko-KR" altLang="en-US" dirty="0" err="1"/>
              <a:t>수치화하여</a:t>
            </a:r>
            <a:r>
              <a:rPr lang="ko-KR" altLang="en-US" dirty="0"/>
              <a:t> 사용하는 계수형 자료를 취급하는 컴퓨터를 의미</a:t>
            </a:r>
            <a:endParaRPr lang="en-US" altLang="ko-KR" dirty="0"/>
          </a:p>
          <a:p>
            <a:pPr lvl="3"/>
            <a:r>
              <a:rPr lang="ko-KR" altLang="en-US" dirty="0"/>
              <a:t>일반적으로 컴퓨터라고 하면 디지털 컴퓨터를</a:t>
            </a:r>
            <a:r>
              <a:rPr lang="en-US" altLang="ko-KR" dirty="0"/>
              <a:t> </a:t>
            </a:r>
            <a:r>
              <a:rPr lang="ko-KR" altLang="en-US" dirty="0"/>
              <a:t>가리킴</a:t>
            </a:r>
            <a:endParaRPr lang="en-US" altLang="ko-KR" dirty="0"/>
          </a:p>
          <a:p>
            <a:pPr lvl="2"/>
            <a:r>
              <a:rPr lang="ko-KR" altLang="en-US" dirty="0"/>
              <a:t>아날로그 컴퓨터</a:t>
            </a:r>
            <a:endParaRPr lang="en-US" altLang="ko-KR" dirty="0"/>
          </a:p>
          <a:p>
            <a:pPr lvl="3"/>
            <a:r>
              <a:rPr lang="ko-KR" altLang="en-US" dirty="0"/>
              <a:t>연속적인 </a:t>
            </a:r>
            <a:r>
              <a:rPr lang="ko-KR" altLang="en-US" dirty="0" err="1"/>
              <a:t>물리량을</a:t>
            </a:r>
            <a:r>
              <a:rPr lang="ko-KR" altLang="en-US" dirty="0"/>
              <a:t> 입력으로 받아들여서 처리하고</a:t>
            </a:r>
            <a:r>
              <a:rPr lang="en-US" altLang="ko-KR" dirty="0"/>
              <a:t>, </a:t>
            </a:r>
            <a:r>
              <a:rPr lang="ko-KR" altLang="en-US" dirty="0"/>
              <a:t>그 결과 값을 연속적인 형태로 출력하는 컴퓨터</a:t>
            </a:r>
            <a:endParaRPr lang="en-US" altLang="ko-KR" dirty="0"/>
          </a:p>
          <a:p>
            <a:pPr lvl="2"/>
            <a:r>
              <a:rPr lang="ko-KR" altLang="en-US" dirty="0"/>
              <a:t>하이브리드 컴퓨터	</a:t>
            </a:r>
            <a:endParaRPr lang="en-US" altLang="ko-KR" dirty="0"/>
          </a:p>
          <a:p>
            <a:pPr lvl="3"/>
            <a:r>
              <a:rPr lang="ko-KR" altLang="en-US" dirty="0"/>
              <a:t>디지털 컴퓨터와 아날로그	컴퓨터의 혼합 형태</a:t>
            </a:r>
            <a:endParaRPr lang="en-US" altLang="ko-KR" dirty="0"/>
          </a:p>
          <a:p>
            <a:pPr lvl="3"/>
            <a:r>
              <a:rPr lang="ko-KR" altLang="en-US" dirty="0"/>
              <a:t> 모든 자료에	대해 처리가 가능</a:t>
            </a:r>
            <a:endParaRPr lang="en-US" altLang="ko-KR" dirty="0"/>
          </a:p>
          <a:p>
            <a:pPr lvl="3"/>
            <a:r>
              <a:rPr lang="ko-KR" altLang="en-US" dirty="0"/>
              <a:t> 그 결과도 필요에 따라 아날로그와 디지털로 표현할 수 있음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</p:spTree>
    <p:extLst>
      <p:ext uri="{BB962C8B-B14F-4D97-AF65-F5344CB8AC3E}">
        <p14:creationId xmlns:p14="http://schemas.microsoft.com/office/powerpoint/2010/main" val="125609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컴퓨터의 분류</a:t>
            </a:r>
            <a:endParaRPr lang="en-US" altLang="ko-KR" dirty="0"/>
          </a:p>
          <a:p>
            <a:pPr lvl="1"/>
            <a:r>
              <a:rPr lang="ko-KR" altLang="en-US" dirty="0"/>
              <a:t>처리 자료에 따른 분류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  <p:pic>
        <p:nvPicPr>
          <p:cNvPr id="7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871E6E31-676D-4991-B7B8-D27BA263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8" y="1811101"/>
            <a:ext cx="7014539" cy="4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36693-063A-4639-84FE-306061C0D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컴퓨터의 분류</a:t>
            </a:r>
            <a:endParaRPr lang="en-US" altLang="ko-KR" dirty="0"/>
          </a:p>
          <a:p>
            <a:pPr lvl="1"/>
            <a:r>
              <a:rPr lang="ko-KR" altLang="en-US" dirty="0"/>
              <a:t>사용 목적에 따른 분류</a:t>
            </a:r>
            <a:endParaRPr lang="en-US" altLang="ko-KR" dirty="0"/>
          </a:p>
          <a:p>
            <a:pPr lvl="2"/>
            <a:r>
              <a:rPr lang="ko-KR" altLang="en-US" dirty="0"/>
              <a:t>범용 컴퓨터 </a:t>
            </a:r>
            <a:endParaRPr lang="en-US" altLang="ko-KR" dirty="0"/>
          </a:p>
          <a:p>
            <a:pPr lvl="3"/>
            <a:r>
              <a:rPr lang="ko-KR" altLang="en-US" dirty="0"/>
              <a:t>일반적인 모든 업무에 두루 사용되는 컴퓨터</a:t>
            </a:r>
            <a:endParaRPr lang="en-US" altLang="ko-KR" dirty="0"/>
          </a:p>
          <a:p>
            <a:pPr lvl="3"/>
            <a:r>
              <a:rPr lang="ko-KR" altLang="en-US" dirty="0"/>
              <a:t>회계</a:t>
            </a:r>
            <a:r>
              <a:rPr lang="en-US" altLang="ko-KR" dirty="0"/>
              <a:t>, </a:t>
            </a:r>
            <a:r>
              <a:rPr lang="ko-KR" altLang="en-US" dirty="0"/>
              <a:t>인사관리 등의 사무 처리와 정밀한 수치처리가 요구되는 과학기술 등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dirty="0"/>
              <a:t>전용 컴퓨터 </a:t>
            </a:r>
            <a:endParaRPr lang="en-US" altLang="ko-KR" dirty="0"/>
          </a:p>
          <a:p>
            <a:pPr lvl="3"/>
            <a:r>
              <a:rPr lang="ko-KR" altLang="en-US" dirty="0"/>
              <a:t>철도 승차권	판매</a:t>
            </a:r>
            <a:r>
              <a:rPr lang="en-US" altLang="ko-KR" dirty="0"/>
              <a:t>, </a:t>
            </a:r>
            <a:r>
              <a:rPr lang="ko-KR" altLang="en-US" dirty="0"/>
              <a:t>공장의	생산 공정 제어</a:t>
            </a:r>
            <a:r>
              <a:rPr lang="en-US" altLang="ko-KR" dirty="0"/>
              <a:t>, </a:t>
            </a:r>
            <a:r>
              <a:rPr lang="ko-KR" altLang="en-US" dirty="0"/>
              <a:t>군사용 장비와 같은 특수 목적에만 사용되는 컴퓨터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처리 성능에 따른 분류</a:t>
            </a:r>
            <a:endParaRPr lang="en-US" altLang="ko-KR" dirty="0"/>
          </a:p>
          <a:p>
            <a:pPr lvl="3"/>
            <a:r>
              <a:rPr lang="ko-KR" altLang="en-US" dirty="0"/>
              <a:t>컴퓨터 시스템의 모든 자원을 고려하여 분류가능</a:t>
            </a:r>
            <a:endParaRPr lang="en-US" altLang="ko-KR" dirty="0"/>
          </a:p>
          <a:p>
            <a:pPr lvl="3"/>
            <a:r>
              <a:rPr lang="ko-KR" altLang="en-US" dirty="0"/>
              <a:t>마이크로컴퓨터와 미니 컴퓨터</a:t>
            </a:r>
            <a:r>
              <a:rPr lang="en-US" altLang="ko-KR" dirty="0"/>
              <a:t>, </a:t>
            </a:r>
            <a:r>
              <a:rPr lang="ko-KR" altLang="en-US" dirty="0"/>
              <a:t>메인프레임 컴퓨터</a:t>
            </a:r>
            <a:r>
              <a:rPr lang="en-US" altLang="ko-KR" dirty="0"/>
              <a:t>, </a:t>
            </a:r>
            <a:r>
              <a:rPr lang="ko-KR" altLang="en-US" dirty="0"/>
              <a:t>초대형 컴퓨터 등 </a:t>
            </a:r>
            <a:r>
              <a:rPr lang="en-US" altLang="ko-KR" dirty="0"/>
              <a:t>	</a:t>
            </a:r>
          </a:p>
          <a:p>
            <a:pPr lvl="3"/>
            <a:r>
              <a:rPr lang="ko-KR" altLang="en-US" dirty="0"/>
              <a:t>그러나 현재는 기술이 점점 발전하여 처리 성능의 구분이 모호해지고 있는 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6B5F56-F4C4-49D9-926B-C7CE8BD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하드웨어</a:t>
            </a:r>
          </a:p>
        </p:txBody>
      </p:sp>
    </p:spTree>
    <p:extLst>
      <p:ext uri="{BB962C8B-B14F-4D97-AF65-F5344CB8AC3E}">
        <p14:creationId xmlns:p14="http://schemas.microsoft.com/office/powerpoint/2010/main" val="392765920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887</TotalTime>
  <Words>3319</Words>
  <Application>Microsoft Office PowerPoint</Application>
  <PresentationFormat>화면 슬라이드 쇼(4:3)</PresentationFormat>
  <Paragraphs>580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HY견고딕</vt:lpstr>
      <vt:lpstr>HY헤드라인M</vt:lpstr>
      <vt:lpstr>맑은 고딕</vt:lpstr>
      <vt:lpstr>Arial</vt:lpstr>
      <vt:lpstr>Cambria Math</vt:lpstr>
      <vt:lpstr>Wingdings</vt:lpstr>
      <vt:lpstr>2_Office 테마</vt:lpstr>
      <vt:lpstr>PowerPoint 프레젠테이션</vt:lpstr>
      <vt:lpstr> 3장. 컴퓨터(정보처리) 시스템</vt:lpstr>
      <vt:lpstr>Contents</vt:lpstr>
      <vt:lpstr>1. 컴퓨터(정보처리) 시스템의 개요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2. 컴퓨터 시스템의 하드웨어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3. 컴퓨터 시스템의 소프트웨어</vt:lpstr>
      <vt:lpstr>4. 스마트폰의 하드웨어와 소프트웨어</vt:lpstr>
      <vt:lpstr>4. 스마트폰의 하드웨어와 소프트웨어</vt:lpstr>
      <vt:lpstr>4. 스마트폰의 하드웨어와 소프트웨어</vt:lpstr>
      <vt:lpstr>5. 4차 산업혁명 시대의 컴퓨터와 소프트웨어의 발전 방향 </vt:lpstr>
      <vt:lpstr>5. 4차 산업혁명 시대의 컴퓨터와 소프트웨어의 발전 방향 </vt:lpstr>
      <vt:lpstr>5. 4차 산업혁명 시대의 컴퓨터와 소프트웨어의 발전 방향 </vt:lpstr>
      <vt:lpstr>5. 4차 산업혁명 시대의 컴퓨터와 소프트웨어의 발전 방향 </vt:lpstr>
      <vt:lpstr>5. 4차 산업혁명 시대의 컴퓨터와 소프트웨어의 발전 방향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ㅇㅅㅇ</dc:creator>
  <cp:lastModifiedBy> 이재욱</cp:lastModifiedBy>
  <cp:revision>149</cp:revision>
  <dcterms:created xsi:type="dcterms:W3CDTF">2020-01-24T08:43:52Z</dcterms:created>
  <dcterms:modified xsi:type="dcterms:W3CDTF">2022-02-03T01:26:06Z</dcterms:modified>
</cp:coreProperties>
</file>